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88" r:id="rId4"/>
    <p:sldId id="290" r:id="rId5"/>
    <p:sldId id="286" r:id="rId6"/>
    <p:sldId id="291" r:id="rId7"/>
    <p:sldId id="289" r:id="rId8"/>
    <p:sldId id="292" r:id="rId9"/>
    <p:sldId id="294" r:id="rId10"/>
    <p:sldId id="29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84" autoAdjust="0"/>
  </p:normalViewPr>
  <p:slideViewPr>
    <p:cSldViewPr snapToGrid="0">
      <p:cViewPr varScale="1">
        <p:scale>
          <a:sx n="103" d="100"/>
          <a:sy n="103" d="100"/>
        </p:scale>
        <p:origin x="40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7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4C83-81EF-6259-267B-09B7284E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نتیجه‌گیری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BDAC-4C79-1F31-2D29-16AEE243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359" y="2124205"/>
            <a:ext cx="5727441" cy="2149216"/>
          </a:xfrm>
        </p:spPr>
        <p:txBody>
          <a:bodyPr>
            <a:normAutofit fontScale="92500" lnSpcReduction="20000"/>
          </a:bodyPr>
          <a:lstStyle/>
          <a:p>
            <a:pPr marL="0" indent="0" algn="justLow">
              <a:lnSpc>
                <a:spcPct val="150000"/>
              </a:lnSpc>
              <a:buNone/>
            </a:pP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یک دنباله از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گام‌ها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است که برای حل یک مشکل یا انجام یک کار خاص استفاده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می‌شود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. با درک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ویژگی‌های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الگوریتم‌ها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و استفاده از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فلوچارت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و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شبه‌کد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،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می‌توانیم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الگوریتم‌ها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را به درستی تعریف کنیم و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برنامه‌های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بهینه‌تری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را توسعه دهیم.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الگوریتم‌ها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در بسیاری از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جنبه‌های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زندگی واقعی استفاده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می‌شوند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و به ما کمک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می‌کنند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تا کارهایمان را به صورت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بهینه‌تری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انجام دهیم.</a:t>
            </a:r>
            <a:endParaRPr lang="en-US" sz="1800" dirty="0"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6F6BC5-BED1-5072-76B4-A57FB15B9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2" y="1690688"/>
            <a:ext cx="4762193" cy="32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0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8576"/>
            <a:ext cx="9144000" cy="2387600"/>
          </a:xfrm>
        </p:spPr>
        <p:txBody>
          <a:bodyPr anchor="ctr">
            <a:normAutofit/>
          </a:bodyPr>
          <a:lstStyle/>
          <a:p>
            <a:pPr rtl="1"/>
            <a:r>
              <a:rPr lang="fa-IR" sz="4400" dirty="0" err="1">
                <a:latin typeface="Vazirmatn Black" pitchFamily="2" charset="-78"/>
                <a:cs typeface="Vazirmatn Black" pitchFamily="2" charset="-78"/>
              </a:rPr>
              <a:t>الگوریتم</a:t>
            </a:r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 چیست؟</a:t>
            </a:r>
            <a:endParaRPr lang="en-US" sz="4400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A7779-220A-CD86-C503-94E1639CC1C1}"/>
              </a:ext>
            </a:extLst>
          </p:cNvPr>
          <p:cNvSpPr txBox="1"/>
          <p:nvPr/>
        </p:nvSpPr>
        <p:spPr>
          <a:xfrm>
            <a:off x="3047223" y="407048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b="1" dirty="0"/>
              <a:t>Introduction to Algorithms</a:t>
            </a:r>
            <a:endParaRPr lang="en-US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9368-3D3A-97BD-3DE1-1CF9EC1D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7C5FFC-57BE-30DF-F837-578269FAC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1" y="1455576"/>
            <a:ext cx="4762193" cy="3289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449974-F260-4A2C-A93F-24FDA275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الگوریتم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چیست؟</a:t>
            </a:r>
            <a:endParaRPr lang="fa-IR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BFF555-65FC-6F6C-8AA8-4A6AF547B4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08161" y="1582373"/>
            <a:ext cx="6206895" cy="303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همه‌ی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ما –حتی کسانی که تا کنون برنامه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نویسی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نکرده‌اند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–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می‌دانیم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که کامپیوترها و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سیستم‌های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کامپیوتری برای انجام هر کاری نیاز به </a:t>
            </a:r>
            <a:r>
              <a:rPr lang="fa-IR" sz="1400" b="1" dirty="0">
                <a:effectLst/>
                <a:latin typeface="Vazirmatn" pitchFamily="2" charset="-78"/>
                <a:cs typeface="Vazirmatn" pitchFamily="2" charset="-78"/>
              </a:rPr>
              <a:t>برنامه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lang="en-US" sz="1400" dirty="0">
                <a:effectLst/>
                <a:latin typeface="Vazirmatn" pitchFamily="2" charset="-78"/>
                <a:cs typeface="Vazirmatn" pitchFamily="2" charset="-78"/>
              </a:rPr>
              <a:t>Program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) دارند.</a:t>
            </a:r>
          </a:p>
          <a:p>
            <a:pPr algn="just">
              <a:lnSpc>
                <a:spcPct val="150000"/>
              </a:lnSpc>
            </a:pP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اما </a:t>
            </a:r>
            <a:r>
              <a:rPr lang="fa-IR" sz="1400" b="1" dirty="0">
                <a:effectLst/>
                <a:latin typeface="Vazirmatn" pitchFamily="2" charset="-78"/>
                <a:cs typeface="Vazirmatn" pitchFamily="2" charset="-78"/>
              </a:rPr>
              <a:t>برنامه </a:t>
            </a:r>
            <a:r>
              <a:rPr lang="fa-IR" sz="1400" b="1" dirty="0" err="1">
                <a:effectLst/>
                <a:latin typeface="Vazirmatn" pitchFamily="2" charset="-78"/>
                <a:cs typeface="Vazirmatn" pitchFamily="2" charset="-78"/>
              </a:rPr>
              <a:t>نویسی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معمولاً با </a:t>
            </a:r>
            <a:r>
              <a:rPr lang="fa-IR" sz="1400" b="1" dirty="0">
                <a:effectLst/>
                <a:latin typeface="Vazirmatn" pitchFamily="2" charset="-78"/>
                <a:cs typeface="Vazirmatn" pitchFamily="2" charset="-78"/>
              </a:rPr>
              <a:t>نوشتن برنامه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 آغاز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نمی‌شود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. قبل از نوشتن برنامه لازم است گام به گام، کارهایی را که باید برنامه انجام دهد تعریف کنیم.</a:t>
            </a:r>
          </a:p>
          <a:p>
            <a:pPr algn="just">
              <a:lnSpc>
                <a:spcPct val="150000"/>
              </a:lnSpc>
            </a:pP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 به این تعریف گام به گام یک عملیات، طراحی </a:t>
            </a:r>
            <a:r>
              <a:rPr lang="fa-IR" sz="1400" dirty="0" err="1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lang="en-US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Algorithm</a:t>
            </a:r>
            <a:r>
              <a:rPr lang="fa-IR" sz="1400" dirty="0">
                <a:solidFill>
                  <a:srgbClr val="000000"/>
                </a:solidFill>
                <a:latin typeface="Vazirmatn" pitchFamily="2" charset="-78"/>
                <a:cs typeface="Vazirmatn" pitchFamily="2" charset="-78"/>
              </a:rPr>
              <a:t>) </a:t>
            </a: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گفته </a:t>
            </a:r>
            <a:r>
              <a:rPr lang="fa-IR" sz="1400" dirty="0" err="1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می‌شود</a:t>
            </a:r>
            <a:r>
              <a:rPr lang="fa-IR" sz="1400" dirty="0">
                <a:solidFill>
                  <a:srgbClr val="000000"/>
                </a:solidFill>
                <a:effectLst/>
                <a:latin typeface="Vazirmatn" pitchFamily="2" charset="-78"/>
                <a:cs typeface="Vazirmatn" pitchFamily="2" charset="-78"/>
              </a:rPr>
              <a:t>. 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a-IR" sz="1400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 یک دنباله از </a:t>
            </a:r>
            <a:r>
              <a:rPr lang="fa-IR" sz="1400" dirty="0" err="1">
                <a:latin typeface="Vazirmatn" pitchFamily="2" charset="-78"/>
                <a:cs typeface="Vazirmatn" pitchFamily="2" charset="-78"/>
              </a:rPr>
              <a:t>گام‌ها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 است که برای حل یک مشکل یا انجام یک کار خاص استفاده </a:t>
            </a:r>
            <a:r>
              <a:rPr lang="fa-IR" sz="1400" dirty="0" err="1">
                <a:latin typeface="Vazirmatn" pitchFamily="2" charset="-78"/>
                <a:cs typeface="Vazirmatn" pitchFamily="2" charset="-78"/>
              </a:rPr>
              <a:t>می‌شود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. این </a:t>
            </a:r>
            <a:r>
              <a:rPr lang="fa-IR" sz="1400" dirty="0" err="1">
                <a:latin typeface="Vazirmatn" pitchFamily="2" charset="-78"/>
                <a:cs typeface="Vazirmatn" pitchFamily="2" charset="-78"/>
              </a:rPr>
              <a:t>گام‌ها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 باید به صورت واضح و مشخص تعریف شوند تا </a:t>
            </a:r>
            <a:r>
              <a:rPr lang="fa-IR" sz="1400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 بتواند به درستی اجرا شود.</a:t>
            </a:r>
            <a:endParaRPr lang="fa-IR" sz="1400" dirty="0"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88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B844-2DAF-13B1-062C-33975084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E8AD-A504-9BC9-B9B8-F20692B4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ویژگی‌های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الگوریتم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A02D84A-5C7D-D6C5-916A-96222EF549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9379" y="1690688"/>
            <a:ext cx="11499450" cy="319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rtl="1">
              <a:lnSpc>
                <a:spcPct val="150000"/>
              </a:lnSpc>
              <a:buNone/>
            </a:pP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الگوریتم‌ها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باید دارای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ویژگی‌های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زیر باشند:</a:t>
            </a: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Vazirmatn" pitchFamily="2" charset="-78"/>
                <a:cs typeface="Vazirmatn" pitchFamily="2" charset="-78"/>
              </a:rPr>
              <a:t>Input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(ورودی):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باید ورودی داشته باشد.</a:t>
            </a: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Vazirmatn" pitchFamily="2" charset="-78"/>
                <a:cs typeface="Vazirmatn" pitchFamily="2" charset="-78"/>
              </a:rPr>
              <a:t>Processing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(پردازش):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باید پردازش انجام دهد.</a:t>
            </a: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Vazirmatn" pitchFamily="2" charset="-78"/>
                <a:cs typeface="Vazirmatn" pitchFamily="2" charset="-78"/>
              </a:rPr>
              <a:t>Output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(خروجی):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باید خروجی داشته باشد.</a:t>
            </a: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Vazirmatn" pitchFamily="2" charset="-78"/>
                <a:cs typeface="Vazirmatn" pitchFamily="2" charset="-78"/>
              </a:rPr>
              <a:t>Finiteness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پایان‌پذیری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):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باید به صورت محدود و مشخص تعریف شود.</a:t>
            </a: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Vazirmatn" pitchFamily="2" charset="-78"/>
                <a:cs typeface="Vazirmatn" pitchFamily="2" charset="-78"/>
              </a:rPr>
              <a:t>Determinism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تعیین‌پذیری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):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باید به صورت واضح و مشخص تعریف شود.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65BF3-75A4-753B-37A5-6879213A6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6531"/>
            <a:ext cx="4762193" cy="32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2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A3B-2471-AABF-0E25-1F8770A5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تاریخچه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الگوریتم‌ها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E14DA10-6732-3A92-7F0E-3011705EFD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75852" y="2104919"/>
            <a:ext cx="6455229" cy="264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rtl="1">
              <a:lnSpc>
                <a:spcPct val="150000"/>
              </a:lnSpc>
              <a:buNone/>
            </a:pP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الگوریتم‌ها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از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زمان‌های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قدیم مورد استفاده قرار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گرفته‌اند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. به عنوان مثال:</a:t>
            </a: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الگوریتم‌های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ریاضی در تمدن بابل و مصر باستان استفاده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می‌شدند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الگوریتم‌های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هندسی در تمدن یونان باستان استفاده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می‌شدند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الگوریتم‌های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جبر در تمدن اسلامی استفاده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می‌شدند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الگوریتم‌های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کامپیوتری در قرن 20 میلادی توسعه یافتند.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8BC7B4-65DA-48B1-C731-2A47BEE3B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5"/>
          <a:stretch/>
        </p:blipFill>
        <p:spPr>
          <a:xfrm>
            <a:off x="301690" y="4165848"/>
            <a:ext cx="5645020" cy="1609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4C448B-092B-52A2-3506-2EC5AA162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9" y="793101"/>
            <a:ext cx="3694992" cy="31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1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B617-F82A-059F-E9CD-237880AB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ortrait of a person&#10;&#10;Description automatically generated">
            <a:extLst>
              <a:ext uri="{FF2B5EF4-FFF2-40B4-BE49-F238E27FC236}">
                <a16:creationId xmlns:a16="http://schemas.microsoft.com/office/drawing/2014/main" id="{D37331DA-5F34-C945-56AC-E92B955A4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41" b="98710" l="10000" r="90000">
                        <a14:foregroundMark x1="15429" y1="16559" x2="15429" y2="16559"/>
                        <a14:foregroundMark x1="14571" y1="6022" x2="14571" y2="92473"/>
                        <a14:foregroundMark x1="13143" y1="3656" x2="64857" y2="5591"/>
                        <a14:foregroundMark x1="64857" y1="5591" x2="82571" y2="4516"/>
                        <a14:foregroundMark x1="82571" y1="4516" x2="84286" y2="90108"/>
                        <a14:foregroundMark x1="84286" y1="90108" x2="71714" y2="99140"/>
                        <a14:foregroundMark x1="71714" y1="99140" x2="16857" y2="98710"/>
                        <a14:foregroundMark x1="16857" y1="98710" x2="14143" y2="3441"/>
                        <a14:foregroundMark x1="39286" y1="94409" x2="41429" y2="94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902" y="1820198"/>
            <a:ext cx="4843702" cy="3217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3360DA-4AA9-D80D-CF5E-B317C09E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شخصیت‌های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کلیدی در تاریخچه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الگوریتم‌ها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8A0985E-DB0A-F591-7519-BF3BE5399A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43200" y="2218411"/>
            <a:ext cx="8713238" cy="242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برخی از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شخصیت‌های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کلیدی در تاریخچه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الگوریتم‌ها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عبارتند از:</a:t>
            </a: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خوارزمی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: ریاضیدان ایرانی که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جبر را توسعه داد.</a:t>
            </a: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یاکوب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برنولی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: ریاضیدان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سوئیسی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که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احتمال را توسعه داد.</a:t>
            </a: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آلن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تورینگ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: ریاضیدان و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کامپیوترشناس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انگلیسی که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کامپیوتری را توسعه داد.</a:t>
            </a: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دونالد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کنوت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: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کامپیوترشناس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آمریکایی که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مرتب‌سازی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را توسعه داد.</a:t>
            </a:r>
          </a:p>
        </p:txBody>
      </p:sp>
    </p:spTree>
    <p:extLst>
      <p:ext uri="{BB962C8B-B14F-4D97-AF65-F5344CB8AC3E}">
        <p14:creationId xmlns:p14="http://schemas.microsoft.com/office/powerpoint/2010/main" val="18102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46F7-A655-1877-8A74-A440F4274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1D57-4A63-5FD4-520D-0264189B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انواع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الگوریتم‌ها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90B7C2-BCBE-3CE8-EB37-09BCD1F6A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47" y="1690688"/>
            <a:ext cx="6795459" cy="28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69951-DC01-0E8E-8F40-1416F2F25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69C8-F09E-933D-63E0-65591A6E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شبه‌کد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(</a:t>
            </a:r>
            <a:r>
              <a:rPr lang="en-US" b="1" dirty="0">
                <a:latin typeface="Vazirmatn Black" pitchFamily="2" charset="-78"/>
                <a:cs typeface="Vazirmatn Black" pitchFamily="2" charset="-78"/>
              </a:rPr>
              <a:t>Pseudocode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)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7D95D05-53D9-47EE-B1CA-80ACA04BB0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0" y="1751679"/>
            <a:ext cx="5421312" cy="171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شبه‌کد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یک زبان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برنامه‌نویسی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(غیرقابل اجرا) است که برای نوشتن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الگوریتم‌ها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استفاده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می‌شود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.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شبه‌کد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به ما کمک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می‌کند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تا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را به صورت واضح و مشخص تعریف کنیم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11" name="Picture 10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4CC1A8A-EDC2-0D5B-6176-05C8BB86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08"/>
          <a:stretch/>
        </p:blipFill>
        <p:spPr>
          <a:xfrm>
            <a:off x="950167" y="2195512"/>
            <a:ext cx="3677816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7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4693C-7243-160F-B56B-75D52098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مثال‌های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الگوریتم‌ها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در زندگی واقعی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7" name="Picture 6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0F6EC40E-29F1-9FEB-DEB5-D10D4BF4E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r="13659"/>
          <a:stretch/>
        </p:blipFill>
        <p:spPr>
          <a:xfrm>
            <a:off x="233265" y="1690688"/>
            <a:ext cx="4245430" cy="3867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E54599-0A41-99EF-3E1C-1EF41860A01B}"/>
              </a:ext>
            </a:extLst>
          </p:cNvPr>
          <p:cNvSpPr txBox="1"/>
          <p:nvPr/>
        </p:nvSpPr>
        <p:spPr>
          <a:xfrm>
            <a:off x="4823926" y="2474892"/>
            <a:ext cx="686733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الگوریتم‌ها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در بسیاری از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جنبه‌های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زندگی واقعی استفاده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می‌شوند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. به عنوان مثال:</a:t>
            </a:r>
            <a:endParaRPr lang="en-US" sz="1600" dirty="0">
              <a:effectLst/>
              <a:latin typeface="Vazirmatn" pitchFamily="2" charset="-78"/>
              <a:cs typeface="Vazirmatn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مرتب شدن آدم ها در صف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ساختن مربا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جستجو در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موتورهای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جستجو مانند </a:t>
            </a:r>
            <a:r>
              <a:rPr lang="en-US" sz="1600" dirty="0">
                <a:effectLst/>
                <a:latin typeface="Vazirmatn" pitchFamily="2" charset="-78"/>
                <a:cs typeface="Vazirmatn" pitchFamily="2" charset="-78"/>
              </a:rPr>
              <a:t>Google 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استفاده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می‌شوند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مرتب‌سازی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در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پایگاه‌های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داده استفاده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می‌شوند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گراف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در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شبکه‌های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اجتماعی مانند </a:t>
            </a:r>
            <a:r>
              <a:rPr lang="en-US" sz="1600" dirty="0">
                <a:effectLst/>
                <a:latin typeface="Vazirmatn" pitchFamily="2" charset="-78"/>
                <a:cs typeface="Vazirmatn" pitchFamily="2" charset="-78"/>
              </a:rPr>
              <a:t>Facebook 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استفاده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می‌شوند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رمزنگاری در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تراکنش‌های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بانکی استفاده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می‌شوند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533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478</Words>
  <Application>Microsoft Office PowerPoint</Application>
  <PresentationFormat>Widescreen</PresentationFormat>
  <Paragraphs>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Vazirmatn</vt:lpstr>
      <vt:lpstr>Vazirmatn Black</vt:lpstr>
      <vt:lpstr>Office Theme</vt:lpstr>
      <vt:lpstr>PowerPoint Presentation</vt:lpstr>
      <vt:lpstr>الگوریتم چیست؟</vt:lpstr>
      <vt:lpstr>الگوریتم چیست؟</vt:lpstr>
      <vt:lpstr>ویژگی‌های الگوریتم</vt:lpstr>
      <vt:lpstr>تاریخچه الگوریتم‌ها</vt:lpstr>
      <vt:lpstr>شخصیت‌های کلیدی در تاریخچه الگوریتم‌ها</vt:lpstr>
      <vt:lpstr>انواع الگوریتم‌ها</vt:lpstr>
      <vt:lpstr>شبه‌کد (Pseudocode)</vt:lpstr>
      <vt:lpstr>مثال‌های الگوریتم‌ها در زندگی واقعی</vt:lpstr>
      <vt:lpstr>نتیجه‌گیری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32</cp:revision>
  <dcterms:created xsi:type="dcterms:W3CDTF">2024-10-05T09:48:47Z</dcterms:created>
  <dcterms:modified xsi:type="dcterms:W3CDTF">2025-01-28T14:06:14Z</dcterms:modified>
</cp:coreProperties>
</file>