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88" r:id="rId4"/>
    <p:sldId id="294" r:id="rId5"/>
    <p:sldId id="295" r:id="rId6"/>
    <p:sldId id="297" r:id="rId7"/>
    <p:sldId id="296" r:id="rId8"/>
    <p:sldId id="286" r:id="rId9"/>
    <p:sldId id="290" r:id="rId10"/>
    <p:sldId id="291" r:id="rId11"/>
    <p:sldId id="289" r:id="rId12"/>
    <p:sldId id="293" r:id="rId13"/>
    <p:sldId id="29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DB52AE-444E-33E2-12F3-0DCBC7FB6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7" y="1148660"/>
            <a:ext cx="5723910" cy="228034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A30EBA5-41B0-168C-FC8A-5FCFD01E9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4462" y="557573"/>
            <a:ext cx="69236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Dictionary&lt;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TKey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, TValue&gt;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FD185-2F06-06DB-8F29-1060A6B6C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15082" y="1507429"/>
            <a:ext cx="4423070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جفت‌های کلید-مقدار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کلیدها باید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یکتا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باشند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متدهای مهم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Add(TKey key, TValue value)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TryGetValue(TKey key, out TValue value)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9" name="Picture 8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BFCA163C-D2E3-89DA-B85C-BC47EE77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18" y="3135084"/>
            <a:ext cx="5835643" cy="32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D3B0D0-AB88-3412-4E33-07F971FC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616" y="2785528"/>
            <a:ext cx="247184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276809-E647-CA2A-29A7-71874A766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069425" y="680509"/>
            <a:ext cx="34836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HashSet&lt;T&gt;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9EB0C22-1F1C-F9CF-F08E-0120062E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095" y="1490978"/>
            <a:ext cx="3272113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عناصر بدون تکرار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سریع در افزودن، حذف و جستجو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مناسب برای مجموعه‌های یکتا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11" name="Picture 10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1804BB36-7B46-3AEB-4EFE-11009B5D3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58" y="2927330"/>
            <a:ext cx="6679806" cy="3583733"/>
          </a:xfrm>
          <a:prstGeom prst="rect">
            <a:avLst/>
          </a:prstGeom>
        </p:spPr>
      </p:pic>
      <p:pic>
        <p:nvPicPr>
          <p:cNvPr id="13" name="Picture 1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53D07A1-F220-691C-AB1F-4A9D1323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4" y="564263"/>
            <a:ext cx="3568622" cy="28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59B9A1-9CEA-FF0C-A8A6-ADE887D2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7" y="947056"/>
            <a:ext cx="5731089" cy="288111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FA777E8-4FF9-877D-D723-21EA113D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224" y="562336"/>
            <a:ext cx="58272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Queue&lt;T&gt;</a:t>
            </a:r>
            <a:r>
              <a:rPr kumimoji="0" lang="fa-IR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kumimoji="0" lang="ar-SA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و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 Stack&lt;T&gt;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ED852D-D9C3-B4E6-E291-E74DCDFD1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086" y="1467853"/>
            <a:ext cx="4698787" cy="255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Queue&lt;T&gt;</a:t>
            </a:r>
            <a:r>
              <a:rPr kumimoji="0" lang="fa-I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ساختاری برای صف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(FIFO).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Stack&lt;T&gt;</a:t>
            </a:r>
            <a:r>
              <a:rPr kumimoji="0" lang="fa-I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ساختاری برای پشته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(LIFO).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کاربرد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Queue: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درخواست‌ها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Stack: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پیاده‌سازی بازگشت به عقب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(Undo).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34B65255-1BC8-9E32-9BED-C36C439E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839" y="3428999"/>
            <a:ext cx="5396009" cy="3091348"/>
          </a:xfrm>
          <a:prstGeom prst="rect">
            <a:avLst/>
          </a:prstGeom>
        </p:spPr>
      </p:pic>
      <p:pic>
        <p:nvPicPr>
          <p:cNvPr id="10" name="Picture 9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1051E72B-B181-CCB7-BCE7-0371A1CDA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73" y="3429001"/>
            <a:ext cx="5030365" cy="30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نکات کلیدی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Collection‌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ها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0BD71B-7264-7F49-04B0-0DC8D85CA7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34605" y="1464941"/>
            <a:ext cx="5987600" cy="33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Collection‌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ها ابزارهایی حیاتی برای مدیریت داده‌ها هستند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Generic Collections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سناریوهای مدرن مناسب‌تر هستند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List&lt;T&gt;: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مجموعه‌های عمومی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Dictionary&lt;TKey, TValue&gt;: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جفت‌های کلید-مقدار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HashSet&lt;T&gt;: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جلوگیری از داده‌های تکراری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Queue&lt;T&gt;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Stack&lt;T&gt;: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ترتیب داده‌ها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انتخاب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Collection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مناسب به نوع داده و نیاز پروژه بستگی دارد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مقدمه‌ای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بر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Collections 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C#</a:t>
            </a:r>
            <a:endParaRPr lang="en-US" sz="4400" b="1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41090-C106-A94D-9DCB-7E3D4B21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3" y="1227179"/>
            <a:ext cx="8312132" cy="4602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Collections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C#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360C0F5-F2C0-267D-700B-AA9E08C3C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76565" y="643186"/>
            <a:ext cx="34772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IEnumerator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2BA43-DB68-80A5-F3ED-59625609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67" y="2205037"/>
            <a:ext cx="63341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73314B3-2EB1-4654-45C1-B887B4704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5909" y="643186"/>
            <a:ext cx="44678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IEnumerable&lt;T&gt;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0A641-4426-0805-94F0-C51B3CD0A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2752725"/>
            <a:ext cx="6296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905522-2563-C70F-1CDE-3C437D05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13" y="633640"/>
            <a:ext cx="6039974" cy="55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0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C65CF3-5C72-439E-0949-3103B0132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93704"/>
              </p:ext>
            </p:extLst>
          </p:nvPr>
        </p:nvGraphicFramePr>
        <p:xfrm>
          <a:off x="523681" y="3429000"/>
          <a:ext cx="7776285" cy="2448392"/>
        </p:xfrm>
        <a:graphic>
          <a:graphicData uri="http://schemas.openxmlformats.org/drawingml/2006/table">
            <a:tbl>
              <a:tblPr rtl="1" firstRow="1">
                <a:tableStyleId>{5C22544A-7EE6-4342-B048-85BDC9FD1C3A}</a:tableStyleId>
              </a:tblPr>
              <a:tblGrid>
                <a:gridCol w="1143778">
                  <a:extLst>
                    <a:ext uri="{9D8B030D-6E8A-4147-A177-3AD203B41FA5}">
                      <a16:colId xmlns:a16="http://schemas.microsoft.com/office/drawing/2014/main" val="3683032174"/>
                    </a:ext>
                  </a:extLst>
                </a:gridCol>
                <a:gridCol w="3377681">
                  <a:extLst>
                    <a:ext uri="{9D8B030D-6E8A-4147-A177-3AD203B41FA5}">
                      <a16:colId xmlns:a16="http://schemas.microsoft.com/office/drawing/2014/main" val="3441298334"/>
                    </a:ext>
                  </a:extLst>
                </a:gridCol>
                <a:gridCol w="3254826">
                  <a:extLst>
                    <a:ext uri="{9D8B030D-6E8A-4147-A177-3AD203B41FA5}">
                      <a16:colId xmlns:a16="http://schemas.microsoft.com/office/drawing/2014/main" val="3260737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ویژگی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IEnumerable</a:t>
                      </a:r>
                      <a:r>
                        <a:rPr lang="en-US" sz="1000" u="none" strike="noStrike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&lt;T&gt;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IEnumerator</a:t>
                      </a:r>
                      <a:r>
                        <a:rPr lang="en-US" sz="1000" u="none" strike="noStrike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&lt;T&gt;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073407721"/>
                  </a:ext>
                </a:extLst>
              </a:tr>
              <a:tr h="498968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ماهیت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یک رابط که نشان می‌دهد مجموعه قابل پیمایش است.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یک رابط که فرآیند پیمایش را مدیریت می‌کند.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153096256"/>
                  </a:ext>
                </a:extLst>
              </a:tr>
              <a:tr h="49377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وظیفه اصلی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فراهم کردن نقطه شروع برای پیمایش مجموعه.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مدیریت وضعیت پیمایش و حرکت بین عناصر.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295099694"/>
                  </a:ext>
                </a:extLst>
              </a:tr>
              <a:tr h="571734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متد کلیدی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GetEnumerator()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که یک </a:t>
                      </a:r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IEnumerator&lt;T&gt;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برمی‌گرداند.</a:t>
                      </a:r>
                      <a:endParaRPr lang="fa-IR" sz="10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MoveNext()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، </a:t>
                      </a:r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Reset()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 ویژگی </a:t>
                      </a:r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Current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98752769"/>
                  </a:ext>
                </a:extLst>
              </a:tr>
              <a:tr h="39501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کاربرد معمول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استفاده در حلقه‌های </a:t>
                      </a:r>
                      <a:r>
                        <a:rPr lang="en-US" sz="10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foreach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 </a:t>
                      </a:r>
                      <a:r>
                        <a:rPr lang="en-US" sz="1100" u="none" strike="noStrike">
                          <a:effectLst/>
                          <a:latin typeface="Vazirmatn" pitchFamily="2" charset="-78"/>
                          <a:cs typeface="Vazirmatn" pitchFamily="2" charset="-78"/>
                        </a:rPr>
                        <a:t>LINQ.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کنترل دستی فرآیند </a:t>
                      </a:r>
                      <a:r>
                        <a:rPr lang="fa-IR" sz="1100" u="none" strike="noStrike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پیمایش</a:t>
                      </a:r>
                      <a:r>
                        <a:rPr lang="fa-IR" sz="1100" u="none" strike="noStrike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.</a:t>
                      </a:r>
                      <a:endParaRPr lang="fa-IR" sz="1100" b="0" i="0" u="none" strike="noStrike" dirty="0">
                        <a:solidFill>
                          <a:srgbClr val="000000"/>
                        </a:solidFill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80095154"/>
                  </a:ext>
                </a:extLst>
              </a:tr>
            </a:tbl>
          </a:graphicData>
        </a:graphic>
      </p:graphicFrame>
      <p:pic>
        <p:nvPicPr>
          <p:cNvPr id="9" name="Picture 8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09439660-6549-5B83-0740-CAD544A98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519"/>
            <a:ext cx="6382675" cy="3181270"/>
          </a:xfrm>
          <a:prstGeom prst="rect">
            <a:avLst/>
          </a:prstGeom>
        </p:spPr>
      </p:pic>
      <p:pic>
        <p:nvPicPr>
          <p:cNvPr id="11" name="Picture 10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B13AB683-C19D-673D-773E-B7DCE9A1F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37" y="-153519"/>
            <a:ext cx="6969351" cy="37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Generic Collections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56FC47-2EDA-36B7-EB75-4E84FAAF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383" y="832797"/>
            <a:ext cx="8542788" cy="42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Generic Collections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فضای نام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System.Collections.Generic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شده‌اند</a:t>
            </a:r>
            <a:r>
              <a:rPr kumimoji="0" lang="fa-I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(در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BCL</a:t>
            </a:r>
            <a:r>
              <a:rPr kumimoji="0" lang="fa-I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)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Type Safety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کارایی بیشتر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پرکاربردترین‌ها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List&lt;T&gt;</a:t>
            </a:r>
            <a:r>
              <a:rPr kumimoji="0" lang="fa-I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مجموعه‌ای از عناصر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Dictionary&lt;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TKey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, TValue&gt;</a:t>
            </a:r>
            <a:r>
              <a:rPr kumimoji="0" lang="fa-I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جفت‌های کلید-مقدار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HashSet&lt;T&gt;</a:t>
            </a:r>
            <a:r>
              <a:rPr kumimoji="0" lang="fa-I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: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ذخیره عناصر بدون تکرار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29BA-BC3C-D2B9-E909-8D616D29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92" y="2213531"/>
            <a:ext cx="5009657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4364D2-8B1D-3052-D98A-40B829603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75710" y="643186"/>
            <a:ext cx="22012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 Black" pitchFamily="2" charset="-78"/>
                <a:cs typeface="Vazirmatn Black" pitchFamily="2" charset="-78"/>
              </a:rPr>
              <a:t>List&lt;T&gt;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B78609-BC48-1A63-75E2-2D3E92E5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239" y="1112709"/>
            <a:ext cx="6232860" cy="33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لیستی پویا از عناصر با تایپ مشخص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پرکاربرد در ذخیره‌سازی داده‌هایی که مرتب‌سازی یا جستجو نیاز دارند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متدهای مهم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Add(T item):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افزودن عنصر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Remove(T item):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حذف عنصر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Contains(T item): </a:t>
            </a:r>
            <a:r>
              <a:rPr kumimoji="0" lang="ar-S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بررسی وجود عنصر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AD349-4C7C-79DC-7BC1-C0A54B25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4" y="251927"/>
            <a:ext cx="4390151" cy="3694922"/>
          </a:xfrm>
          <a:prstGeom prst="rect">
            <a:avLst/>
          </a:prstGeom>
        </p:spPr>
      </p:pic>
      <p:pic>
        <p:nvPicPr>
          <p:cNvPr id="11" name="Picture 10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23AAA4DB-40AD-CA9D-7799-7C315E05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" y="3649645"/>
            <a:ext cx="6186196" cy="26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383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مقدمه‌ای بر Collections در C#</vt:lpstr>
      <vt:lpstr>Collections  در C#</vt:lpstr>
      <vt:lpstr>IEnumerator </vt:lpstr>
      <vt:lpstr>IEnumerable&lt;T&gt; </vt:lpstr>
      <vt:lpstr>PowerPoint Presentation</vt:lpstr>
      <vt:lpstr>PowerPoint Presentation</vt:lpstr>
      <vt:lpstr>Generic Collections</vt:lpstr>
      <vt:lpstr>List&lt;T&gt; </vt:lpstr>
      <vt:lpstr>Dictionary&lt;TKey, TValue&gt; </vt:lpstr>
      <vt:lpstr>HashSet&lt;T&gt; </vt:lpstr>
      <vt:lpstr>PowerPoint Presentation</vt:lpstr>
      <vt:lpstr>نکات کلیدی Collection‌ها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32</cp:revision>
  <dcterms:created xsi:type="dcterms:W3CDTF">2024-10-05T09:48:47Z</dcterms:created>
  <dcterms:modified xsi:type="dcterms:W3CDTF">2025-01-21T18:57:11Z</dcterms:modified>
</cp:coreProperties>
</file>