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88" r:id="rId4"/>
    <p:sldId id="296" r:id="rId5"/>
    <p:sldId id="286" r:id="rId6"/>
    <p:sldId id="290" r:id="rId7"/>
    <p:sldId id="291" r:id="rId8"/>
    <p:sldId id="289" r:id="rId9"/>
    <p:sldId id="292" r:id="rId10"/>
    <p:sldId id="297" r:id="rId11"/>
    <p:sldId id="293" r:id="rId12"/>
    <p:sldId id="295" r:id="rId13"/>
    <p:sldId id="294" r:id="rId14"/>
    <p:sldId id="26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2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3" d="100"/>
          <a:sy n="103" d="100"/>
        </p:scale>
        <p:origin x="91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D0BD2-DBE1-4341-B959-EA6CE69E5683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7482A-419A-40B5-A2DF-1D7865DCC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5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4F35-1803-829E-250A-74763B565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3F6163-033C-BF25-0F3D-28526ABFC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F5CB8-2956-451C-47F9-B35ABA8EE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55667-6AFA-CDEE-58B0-91EF255A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50B7C-98C2-78EE-89EB-2E1C0B20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27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FAF4A-7602-97DF-DA36-FF421E02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F6F7B-80DE-46D8-D861-21194D282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838200" y="1825625"/>
            <a:ext cx="10515600" cy="43513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EADFAB-A594-9868-6C51-A49349C7B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16426-9041-9893-544B-B91A2A5F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6823F-AF12-9FC2-7F05-33EB1DDFF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46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8764C8-FEF9-CD20-5785-A66FE93EAF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838200" y="365126"/>
            <a:ext cx="2628900" cy="5811838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67592-A5EA-9D32-A3B9-6C1DE6CC1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3619500" y="359316"/>
            <a:ext cx="7734300" cy="581183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02AC5-CA43-3CDD-28C2-5C94EBBAC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71A5-98CE-5DD1-21E0-D0516B436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D38A2-BEB5-453E-930E-1E3E2EF1E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0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9F6FF-F26D-406D-5B35-91B1E3F0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2D12-8CF1-6B5D-FEAD-997ED1EB3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D952A-1CC0-1735-C458-FAD19A167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611CEF-9D06-1154-2FB8-14FD8BE5A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E99E-B85D-BDFD-D47C-F936A044E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7D5D-01C5-0A01-A54D-EE533FE13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r" rtl="1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240A9-AE0C-DC6C-F6FB-858B22598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r" rtl="1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104F7-5256-D88B-218F-32EDDFD29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8C668-C6B0-53E2-30D2-838056E67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E3177-B74B-1A4D-67C0-613B9D746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3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C3B12-9F0C-9B55-4643-917D49E49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6F36-1241-6611-F93D-CE114C8AA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3350E5-A3C1-9583-0DD0-5F85D93EA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E5180B-FE79-3AB8-97E3-E31F625CD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629655-336F-0B2A-C0F3-62334296E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8977C2-2287-342C-18F6-5391278DD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40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747A6-E626-5BA7-0D6E-6C7E70BD0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r" rtl="1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077A3-B8A5-5147-40DD-A42EC0F86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1B2FB-E2F6-42A8-B089-299F10435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85A6E-EEF0-D8FB-EE78-3825453D7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r" rtl="1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BACFDF-4EAA-F914-E93A-1037046F52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C68605-E28D-64A9-1738-6D69A82F1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3EAD62-9D89-C4D3-0238-D7F7C85CD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3C3004-2868-558E-B01B-A83688F6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2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D2711-F49D-C14E-B8AA-207869A54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rtl="1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A8DABC-F5A8-390A-10CA-B6FB8D49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E4B56E-AEFA-6855-C522-E0D8AB83E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50D5C3-12E4-D3CB-88A6-C26C85DB2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2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ECD006-C4D2-7613-5166-B5677008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7D1EA9-A6EC-98FA-712F-CA1B16ABD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AA889-C1EA-99F1-E6A7-65BB87705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3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36625-838F-C221-CA3C-32008CF3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7200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3AF8C-A1AE-671E-BB05-6589536B47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95363"/>
            <a:ext cx="6172200" cy="4873625"/>
          </a:xfrm>
        </p:spPr>
        <p:txBody>
          <a:bodyPr/>
          <a:lstStyle>
            <a:lvl1pPr algn="r" rtl="1">
              <a:defRPr sz="3200"/>
            </a:lvl1pPr>
            <a:lvl2pPr algn="r" rtl="1">
              <a:defRPr sz="2800"/>
            </a:lvl2pPr>
            <a:lvl3pPr algn="r" rtl="1">
              <a:defRPr sz="2400"/>
            </a:lvl3pPr>
            <a:lvl4pPr algn="r" rtl="1">
              <a:defRPr sz="2000"/>
            </a:lvl4pPr>
            <a:lvl5pPr algn="r" rtl="1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7E5AE9-90F7-1DEE-DAC4-65C93D998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14554" y="2057400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C1D07-789C-C0E2-A126-41FECD085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889B2-1A19-6B10-D2AD-732B9296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BCBA8-E0AC-1484-7EDB-D2D520A9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6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9E71-1634-3397-FF29-6738AA41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563" y="458787"/>
            <a:ext cx="3932237" cy="1600200"/>
          </a:xfrm>
        </p:spPr>
        <p:txBody>
          <a:bodyPr anchor="b"/>
          <a:lstStyle>
            <a:lvl1pPr algn="r" rtl="1"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2085F1-7EFA-4B8B-9AE5-54BF4D2B9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8200" y="996950"/>
            <a:ext cx="6172200" cy="4873625"/>
          </a:xfrm>
        </p:spPr>
        <p:txBody>
          <a:bodyPr/>
          <a:lstStyle>
            <a:lvl1pPr marL="0" indent="0" algn="r" rtl="1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E6EF1-BB3F-58D0-A6D4-29A3C5CF8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21563" y="2058987"/>
            <a:ext cx="3932237" cy="3811588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7486F-810F-7551-6572-CA3B40EE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9E0B18-57B9-8137-9A23-A75C75B8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A8644-310B-4EA1-3ECB-11A0EB5BB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9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C42B6-6805-FC6B-B768-6FEE67F4B20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6E8CAF-E7B0-37B9-09CF-5DE54F36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16A59-BD87-1B1C-CB96-EB14E0AA2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C5417-5FBE-EE1C-CF06-68D132F0D0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C7F91-4BE2-45AB-9586-13FEC4BA90EB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9F9EA-4BCF-9006-82A9-769205CC3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7E2701-75B6-916A-EFAE-26448DBAAF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6808C-0D83-4A8E-8745-35158ECD06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0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with a cartoon character on it&#10;&#10;Description automatically generated">
            <a:extLst>
              <a:ext uri="{FF2B5EF4-FFF2-40B4-BE49-F238E27FC236}">
                <a16:creationId xmlns:a16="http://schemas.microsoft.com/office/drawing/2014/main" id="{4AD3F744-4CC4-2423-7BD0-1ADDBE212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1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data with numbers and a bar chart&#10;&#10;Description automatically generated with medium confidence">
            <a:extLst>
              <a:ext uri="{FF2B5EF4-FFF2-40B4-BE49-F238E27FC236}">
                <a16:creationId xmlns:a16="http://schemas.microsoft.com/office/drawing/2014/main" id="{CDF4146A-E6CE-6213-70E1-D39C8A33FA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75" y="1516224"/>
            <a:ext cx="460244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1E977D-8109-7D8A-2DAC-843E27157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06" y="2053955"/>
            <a:ext cx="6020414" cy="328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E99BAF-0641-07BB-BD96-A7760CB73D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B61CA-298F-CC23-1E85-459B009F8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امنیت و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استثناها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CLR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EEE1016-E40C-00D7-125A-1869BDEC5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0118" y="1690688"/>
            <a:ext cx="5004961" cy="296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CLR </a:t>
            </a:r>
            <a:r>
              <a:rPr kumimoji="0" lang="ar-SA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امنیت کد را بررسی می‌کند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جلوگیری از اجرای کدهای غیرمجاز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دسترسی به منابع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استثناها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lvl="2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فراهم کردن مکانیزمی برای مدیریت خطاها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10" name="Picture 9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A4B2F617-C2C4-B00D-49B5-AA9E62EEF2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6626"/>
            <a:ext cx="6373064" cy="362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05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6228E-7799-F72B-A5F0-D511F88C3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B7C58-5912-3B48-CF85-B4F4A457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یکپارچگی </a:t>
            </a:r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زبان‌ها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CLR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5" name="Rectangle 4">
            <a:extLst>
              <a:ext uri="{FF2B5EF4-FFF2-40B4-BE49-F238E27FC236}">
                <a16:creationId xmlns:a16="http://schemas.microsoft.com/office/drawing/2014/main" id="{F4FAA95A-2047-E167-7917-825383CD0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8972" y="1522121"/>
            <a:ext cx="573482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CLR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از چندین زبان مانند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C#, VB.NET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F# </a:t>
            </a: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پشتیبانی می‌کند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کدهای نوشته‌شده در این زبان‌ها می‌توانند با هم تعامل داشته باشند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pic>
        <p:nvPicPr>
          <p:cNvPr id="19" name="Picture 18" descr="A diagram of a computer program&#10;&#10;Description automatically generated">
            <a:extLst>
              <a:ext uri="{FF2B5EF4-FFF2-40B4-BE49-F238E27FC236}">
                <a16:creationId xmlns:a16="http://schemas.microsoft.com/office/drawing/2014/main" id="{EA1D6CB4-403C-00F7-2148-2F55E1684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2" y="2322339"/>
            <a:ext cx="7274359" cy="348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3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00F23-38A5-6C7B-7BC7-7C5AC2DEA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err="1">
                <a:latin typeface="Vazirmatn Black" pitchFamily="2" charset="-78"/>
                <a:cs typeface="Vazirmatn Black" pitchFamily="2" charset="-78"/>
              </a:rPr>
              <a:t>جمع‌بندی</a:t>
            </a:r>
            <a:endParaRPr lang="en-US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079E8A7-1606-0771-AD6C-A63AE10AC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4037" y="2287042"/>
            <a:ext cx="8563562" cy="130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.NET Runtime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پلتفرمی است که اجرای کدهای مدیریت‌شده را ممکن می‌کند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CLR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بخش اصلی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.NET Runtime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 که مدیریت حافظه، امنیت و اجرای کد را بر عهده دارد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آشنایی با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CLR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برای نوشتن کدهای بهینه و امن ضروری است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69843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hand holding a card&#10;&#10;Description automatically generated">
            <a:extLst>
              <a:ext uri="{FF2B5EF4-FFF2-40B4-BE49-F238E27FC236}">
                <a16:creationId xmlns:a16="http://schemas.microsoft.com/office/drawing/2014/main" id="{4FEF08F5-8C90-0C9C-8EEA-C8E7545A0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23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49061F-0B0B-E3B8-3BF1-58B960F14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9915"/>
            <a:ext cx="9144000" cy="2387600"/>
          </a:xfrm>
        </p:spPr>
        <p:txBody>
          <a:bodyPr anchor="ctr">
            <a:normAutofit/>
          </a:bodyPr>
          <a:lstStyle/>
          <a:p>
            <a:pPr rtl="1"/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آشنایی با .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NET Runtime </a:t>
            </a:r>
            <a:r>
              <a:rPr lang="fa-IR" sz="4400" dirty="0">
                <a:latin typeface="Vazirmatn Black" pitchFamily="2" charset="-78"/>
                <a:cs typeface="Vazirmatn Black" pitchFamily="2" charset="-78"/>
              </a:rPr>
              <a:t>و </a:t>
            </a:r>
            <a:r>
              <a:rPr lang="en-US" sz="4400" dirty="0">
                <a:latin typeface="Vazirmatn Black" pitchFamily="2" charset="-78"/>
                <a:cs typeface="Vazirmatn Black" pitchFamily="2" charset="-78"/>
              </a:rPr>
              <a:t>CLR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EA7779-220A-CD86-C503-94E1639CC1C1}"/>
              </a:ext>
            </a:extLst>
          </p:cNvPr>
          <p:cNvSpPr txBox="1"/>
          <p:nvPr/>
        </p:nvSpPr>
        <p:spPr>
          <a:xfrm>
            <a:off x="2936810" y="4000114"/>
            <a:ext cx="60975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fa-IR" sz="1400" dirty="0">
                <a:latin typeface="Vazirmatn" pitchFamily="2" charset="-78"/>
                <a:cs typeface="Vazirmatn" pitchFamily="2" charset="-78"/>
              </a:rPr>
              <a:t>چگونه .</a:t>
            </a:r>
            <a:r>
              <a:rPr lang="en-US" sz="1400" dirty="0">
                <a:latin typeface="Vazirmatn" pitchFamily="2" charset="-78"/>
                <a:cs typeface="Vazirmatn" pitchFamily="2" charset="-78"/>
              </a:rPr>
              <a:t>NET Runtime 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برنامه‌های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 ما را اجرا </a:t>
            </a:r>
            <a:r>
              <a:rPr lang="fa-IR" sz="14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400" dirty="0">
                <a:latin typeface="Vazirmatn" pitchFamily="2" charset="-78"/>
                <a:cs typeface="Vazirmatn" pitchFamily="2" charset="-78"/>
              </a:rPr>
              <a:t>؟</a:t>
            </a:r>
            <a:endParaRPr lang="en-US" sz="1400" dirty="0">
              <a:latin typeface="Vazirmatn" pitchFamily="2" charset="-78"/>
              <a:cs typeface="Vazirmat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5133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4E9368-3D3A-97BD-3DE1-1CF9EC1D2D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49974-F260-4A2C-A93F-24FDA275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معرفی .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NET Runtime</a:t>
            </a:r>
            <a:endParaRPr lang="fa-IR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D4D7DAF0-EAC5-ED66-2800-D02FC2A725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246756" y="1605628"/>
            <a:ext cx="9107044" cy="3335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.NET Runtime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هسته اصلی پلتفرم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.NET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 که اجرای برنامه‌های مدیریت‌شده را ممکن می‌سازد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وظایف اصلی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حافظه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اجرای کد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امنیت و مدیریت استثناها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  <a:r>
              <a:rPr lang="fa-IR" sz="1400" dirty="0"/>
              <a:t> </a:t>
            </a:r>
            <a:endParaRPr kumimoji="0" lang="en-US" altLang="en-US" sz="1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شامل اجزای کلیدی مانند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CLR (Common Language Runtime)</a:t>
            </a:r>
            <a:r>
              <a:rPr kumimoji="0" lang="fa-IR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محیط اجرای کد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کتابخانه‌ها</a:t>
            </a:r>
            <a:r>
              <a:rPr kumimoji="0" lang="fa-IR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Libraries</a:t>
            </a:r>
            <a:r>
              <a:rPr kumimoji="0" lang="fa-IR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): </a:t>
            </a: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مجموعه‌ای از توابع و کلاس‌های از پیش آماده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CCF10C-700E-601A-EC80-B79BEBDB6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1"/>
          <a:stretch/>
        </p:blipFill>
        <p:spPr>
          <a:xfrm>
            <a:off x="377113" y="2515475"/>
            <a:ext cx="4495800" cy="288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">
            <a:extLst>
              <a:ext uri="{FF2B5EF4-FFF2-40B4-BE49-F238E27FC236}">
                <a16:creationId xmlns:a16="http://schemas.microsoft.com/office/drawing/2014/main" id="{F8C3B8EF-AFA1-D0C4-82AC-882FC2317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169" y="522515"/>
            <a:ext cx="6443853" cy="556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B7A3B-2471-AABF-0E25-1F8770A5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CLR: Common Language Runtime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9FBCB1B-B81F-854D-2EE9-7BA001A589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54351" y="1979627"/>
            <a:ext cx="5699449" cy="268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CLR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بخشی از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.NET Runtime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است که وظیفه اجرای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Managed Code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را بر عهده دارد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وظایف اصلی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CLR</a:t>
            </a:r>
            <a:r>
              <a:rPr kumimoji="0" lang="fa-IR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حافظه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(Garbage Collection).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تبدیل کد به زبان ماشین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(JIT Compilation).</a:t>
            </a:r>
          </a:p>
          <a:p>
            <a:pPr marL="457200" lvl="1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مدیریت امنیت و استثناها</a:t>
            </a:r>
            <a:r>
              <a:rPr kumimoji="0" lang="en-US" altLang="en-US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FE8C0F9C-3F6C-5ED3-26AB-45E58D4F6FD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A5C0B8-F8CC-10F4-3D6D-141E858FB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89" y="1224249"/>
            <a:ext cx="5331862" cy="51678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121D04-FF0F-78E2-D25D-5BD6FA534A0D}"/>
              </a:ext>
            </a:extLst>
          </p:cNvPr>
          <p:cNvSpPr txBox="1"/>
          <p:nvPr/>
        </p:nvSpPr>
        <p:spPr>
          <a:xfrm>
            <a:off x="2612571" y="5728996"/>
            <a:ext cx="11723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1B12C2"/>
                </a:solidFill>
              </a:rPr>
              <a:t>JIT Compilation</a:t>
            </a:r>
          </a:p>
        </p:txBody>
      </p:sp>
    </p:spTree>
    <p:extLst>
      <p:ext uri="{BB962C8B-B14F-4D97-AF65-F5344CB8AC3E}">
        <p14:creationId xmlns:p14="http://schemas.microsoft.com/office/powerpoint/2010/main" val="2125913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4B844-2DAF-13B1-062C-339750847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8C49FB-E116-5666-62BE-1F6752ED3E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11" y="973546"/>
            <a:ext cx="6125741" cy="50272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8BE8AD-A504-9BC9-B9B8-F20692B4B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چرخه اجرای کد 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CLR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6EE5FF3-8865-8DA8-C787-BF0A0CEF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0307" y="1918195"/>
            <a:ext cx="7531228" cy="213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نوشتن کد در سی‌شارپ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کد برنامه توسط توسعه‌دهنده نوشته می‌شود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کامپایل به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IL (Intermediate Language)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کامپایلر زبان کد را به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IL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تبدیل می‌کند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بارگذاری اسمبلی توسط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CLR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CLR</a:t>
            </a:r>
            <a:r>
              <a:rPr lang="fa-IR" altLang="en-US" dirty="0"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فایل اسمبلی را برای اجرا بارگذاری می‌کند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</a:t>
            </a: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تبدیل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IL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به کد ماشین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با استفاده از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JIT Compiler</a:t>
            </a:r>
            <a:r>
              <a:rPr lang="fa-IR" altLang="en-US" dirty="0">
                <a:latin typeface="Vazirmatn" pitchFamily="2" charset="-78"/>
                <a:cs typeface="Vazirmatn" pitchFamily="2" charset="-78"/>
              </a:rPr>
              <a:t>.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Vazirmatn" pitchFamily="2" charset="-78"/>
              <a:cs typeface="Vazirmatn" pitchFamily="2" charset="-78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اجرای کد ماشین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:</a:t>
            </a:r>
            <a:r>
              <a:rPr kumimoji="0" lang="fa-IR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 </a:t>
            </a:r>
            <a:r>
              <a:rPr kumimoji="0" lang="ar-SA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کد روی پردازنده اجرا می‌شود</a:t>
            </a:r>
            <a:r>
              <a:rPr kumimoji="0" lang="en-US" altLang="en-US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azirmatn" pitchFamily="2" charset="-78"/>
                <a:cs typeface="Vazirmatn" pitchFamily="2" charset="-78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5A4D81-4741-DE90-0304-3A4C537326C4}"/>
              </a:ext>
            </a:extLst>
          </p:cNvPr>
          <p:cNvSpPr txBox="1"/>
          <p:nvPr/>
        </p:nvSpPr>
        <p:spPr>
          <a:xfrm>
            <a:off x="8755269" y="4280902"/>
            <a:ext cx="2746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dirty="0">
                <a:latin typeface="Vazirmatn" pitchFamily="2" charset="-78"/>
                <a:cs typeface="Vazirmatn" pitchFamily="2" charset="-78"/>
              </a:rPr>
              <a:t>یادآوری : سایت </a:t>
            </a:r>
            <a:r>
              <a:rPr lang="en-US" dirty="0">
                <a:latin typeface="Vazirmatn" pitchFamily="2" charset="-78"/>
                <a:cs typeface="Vazirmatn" pitchFamily="2" charset="-78"/>
              </a:rPr>
              <a:t>sharplab.io</a:t>
            </a:r>
          </a:p>
        </p:txBody>
      </p:sp>
    </p:spTree>
    <p:extLst>
      <p:ext uri="{BB962C8B-B14F-4D97-AF65-F5344CB8AC3E}">
        <p14:creationId xmlns:p14="http://schemas.microsoft.com/office/powerpoint/2010/main" val="306742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EB617-F82A-059F-E9CD-237880AB8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360DA-4AA9-D80D-CF5E-B317C09E2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تفاوت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Managed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و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Unmanaged Code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E3F078A-C685-4FD1-B7AB-DB1C0E984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088290"/>
              </p:ext>
            </p:extLst>
          </p:nvPr>
        </p:nvGraphicFramePr>
        <p:xfrm>
          <a:off x="5645021" y="2921408"/>
          <a:ext cx="58492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18877887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67094640"/>
                    </a:ext>
                  </a:extLst>
                </a:gridCol>
                <a:gridCol w="2191656">
                  <a:extLst>
                    <a:ext uri="{9D8B030D-6E8A-4147-A177-3AD203B41FA5}">
                      <a16:colId xmlns:a16="http://schemas.microsoft.com/office/drawing/2014/main" val="2644671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ویژگی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Managed Code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Unmanaged Code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6430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مدیریت حافظه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تحت کنترل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CLR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توسط برنامه‌نویس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1208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امنیت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تضمین‌شده توسط 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CLR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نیازمند مدیریت دستی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939061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1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مثال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کد نوشته‌شده در سی‌شارپ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کد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Vazirmatn" pitchFamily="2" charset="-78"/>
                          <a:cs typeface="Vazirmatn" pitchFamily="2" charset="-78"/>
                        </a:rPr>
                        <a:t>C/C++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5191204"/>
                  </a:ext>
                </a:extLst>
              </a:tr>
            </a:tbl>
          </a:graphicData>
        </a:graphic>
      </p:graphicFrame>
      <p:pic>
        <p:nvPicPr>
          <p:cNvPr id="13" name="Picture 12" descr="A diagram of a diagram&#10;&#10;Description automatically generated">
            <a:extLst>
              <a:ext uri="{FF2B5EF4-FFF2-40B4-BE49-F238E27FC236}">
                <a16:creationId xmlns:a16="http://schemas.microsoft.com/office/drawing/2014/main" id="{F3309A7B-E1DD-28A3-784F-BF9D76497D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82" y="1690688"/>
            <a:ext cx="5068610" cy="43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46F7-A655-1877-8A74-A440F4274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1D57-4A63-5FD4-520D-0264189B5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latin typeface="Vazirmatn Black" pitchFamily="2" charset="-78"/>
                <a:cs typeface="Vazirmatn Black" pitchFamily="2" charset="-78"/>
              </a:rPr>
              <a:t>نقش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Garbage Collection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CLR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283BF75-4C01-0746-230A-45EADD00F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763" y="1586204"/>
            <a:ext cx="6622551" cy="4063287"/>
          </a:xfrm>
          <a:prstGeom prst="rect">
            <a:avLst/>
          </a:prstGeom>
        </p:spPr>
      </p:pic>
      <p:pic>
        <p:nvPicPr>
          <p:cNvPr id="15" name="Picture 14" descr="A diagram of a garbage collection&#10;&#10;Description automatically generated">
            <a:extLst>
              <a:ext uri="{FF2B5EF4-FFF2-40B4-BE49-F238E27FC236}">
                <a16:creationId xmlns:a16="http://schemas.microsoft.com/office/drawing/2014/main" id="{1E349843-D476-2090-D674-4DD9F5B5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1" y="1315616"/>
            <a:ext cx="5484373" cy="53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3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69951-DC01-0E8E-8F40-1416F2F254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69C8-F09E-933D-63E0-65591A6E1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Vazirmatn Black" pitchFamily="2" charset="-78"/>
                <a:cs typeface="Vazirmatn Black" pitchFamily="2" charset="-78"/>
              </a:rPr>
              <a:t>JIT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 </a:t>
            </a:r>
            <a:r>
              <a:rPr lang="fa-IR" dirty="0">
                <a:latin typeface="Vazirmatn Black" pitchFamily="2" charset="-78"/>
                <a:cs typeface="Vazirmatn Black" pitchFamily="2" charset="-78"/>
              </a:rPr>
              <a:t>در </a:t>
            </a:r>
            <a:r>
              <a:rPr lang="en-US" dirty="0">
                <a:latin typeface="Vazirmatn Black" pitchFamily="2" charset="-78"/>
                <a:cs typeface="Vazirmatn Black" pitchFamily="2" charset="-78"/>
              </a:rPr>
              <a:t>CLR</a:t>
            </a:r>
            <a:endParaRPr lang="en-US" b="1" dirty="0">
              <a:latin typeface="Vazirmatn Black" pitchFamily="2" charset="-78"/>
              <a:cs typeface="Vazirmatn Black" pitchFamily="2" charset="-78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81A84CA-894B-D136-2123-E29235D42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8064" y="1690688"/>
            <a:ext cx="7423971" cy="3016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در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CLR،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تنها یک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Just-In-Time Compiler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وجود دارد که وظیفه آن تبدیل کد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IL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به کد ماشین در زمان اجرا است. این فرآیند شامل:</a:t>
            </a:r>
          </a:p>
          <a:p>
            <a:pPr lvl="1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تبدیل پویا (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Dynamic Translation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) فقط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کدهایی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که واقعاً اجرا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توسط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JIT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به کد ماشین تبدیل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می‌شوند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بهینه‌سازی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: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JIT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کد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IL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را برای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سخت‌افزار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و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سیستم‌عاملی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که برنامه در آن اجرا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می‌شود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بهینه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</a:t>
            </a:r>
          </a:p>
          <a:p>
            <a:pPr lvl="1" algn="r" rtl="1">
              <a:lnSpc>
                <a:spcPct val="150000"/>
              </a:lnSpc>
              <a:buFont typeface="+mj-lt"/>
              <a:buAutoNum type="arabicPeriod"/>
            </a:pPr>
            <a:r>
              <a:rPr lang="fa-IR" sz="1600" dirty="0">
                <a:latin typeface="Vazirmatn" pitchFamily="2" charset="-78"/>
                <a:cs typeface="Vazirmatn" pitchFamily="2" charset="-78"/>
              </a:rPr>
              <a:t>حافظه و عملکرد: </a:t>
            </a:r>
            <a:r>
              <a:rPr lang="en-US" sz="1600" dirty="0">
                <a:latin typeface="Vazirmatn" pitchFamily="2" charset="-78"/>
                <a:cs typeface="Vazirmatn" pitchFamily="2" charset="-78"/>
              </a:rPr>
              <a:t>JIT 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به جای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کامپایل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کل برنامه، فقط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بخش‌هایی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 از کد را که نیاز است، به کد ماشین تبدیل </a:t>
            </a:r>
            <a:r>
              <a:rPr lang="fa-IR" sz="1600" dirty="0" err="1">
                <a:latin typeface="Vazirmatn" pitchFamily="2" charset="-78"/>
                <a:cs typeface="Vazirmatn" pitchFamily="2" charset="-78"/>
              </a:rPr>
              <a:t>می‌کند</a:t>
            </a:r>
            <a:r>
              <a:rPr lang="fa-IR" sz="1600" dirty="0">
                <a:latin typeface="Vazirmatn" pitchFamily="2" charset="-78"/>
                <a:cs typeface="Vazirmatn" pitchFamily="2" charset="-78"/>
              </a:rPr>
              <a:t>.   </a:t>
            </a:r>
          </a:p>
        </p:txBody>
      </p:sp>
      <p:pic>
        <p:nvPicPr>
          <p:cNvPr id="10" name="Picture 9" descr="A diagram of a computer hardware component&#10;&#10;Description automatically generated">
            <a:extLst>
              <a:ext uri="{FF2B5EF4-FFF2-40B4-BE49-F238E27FC236}">
                <a16:creationId xmlns:a16="http://schemas.microsoft.com/office/drawing/2014/main" id="{31A5531D-634A-0882-7B83-75C386170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08" y="1588889"/>
            <a:ext cx="3732914" cy="334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6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451</Words>
  <Application>Microsoft Office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Vazirmatn</vt:lpstr>
      <vt:lpstr>Vazirmatn Black</vt:lpstr>
      <vt:lpstr>Office Theme</vt:lpstr>
      <vt:lpstr>PowerPoint Presentation</vt:lpstr>
      <vt:lpstr>آشنایی با .NET Runtime و CLR</vt:lpstr>
      <vt:lpstr>معرفی .NET Runtime</vt:lpstr>
      <vt:lpstr>PowerPoint Presentation</vt:lpstr>
      <vt:lpstr>CLR: Common Language Runtime</vt:lpstr>
      <vt:lpstr>چرخه اجرای کد در CLR</vt:lpstr>
      <vt:lpstr>تفاوت Managed و Unmanaged Code</vt:lpstr>
      <vt:lpstr>نقش Garbage Collection در CLR</vt:lpstr>
      <vt:lpstr>JIT  در CLR</vt:lpstr>
      <vt:lpstr>PowerPoint Presentation</vt:lpstr>
      <vt:lpstr>امنیت و استثناها در CLR</vt:lpstr>
      <vt:lpstr>یکپارچگی زبان‌ها در CLR</vt:lpstr>
      <vt:lpstr>جمع‌بندی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fateme mohamadi2</dc:creator>
  <cp:lastModifiedBy>Massoud Beygi</cp:lastModifiedBy>
  <cp:revision>35</cp:revision>
  <dcterms:created xsi:type="dcterms:W3CDTF">2024-10-05T09:48:47Z</dcterms:created>
  <dcterms:modified xsi:type="dcterms:W3CDTF">2025-01-12T17:09:45Z</dcterms:modified>
</cp:coreProperties>
</file>