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88" r:id="rId4"/>
    <p:sldId id="294" r:id="rId5"/>
    <p:sldId id="295" r:id="rId6"/>
    <p:sldId id="297" r:id="rId7"/>
    <p:sldId id="296" r:id="rId8"/>
    <p:sldId id="286" r:id="rId9"/>
    <p:sldId id="290" r:id="rId10"/>
    <p:sldId id="298" r:id="rId11"/>
    <p:sldId id="299" r:id="rId12"/>
    <p:sldId id="300" r:id="rId13"/>
    <p:sldId id="291" r:id="rId14"/>
    <p:sldId id="30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B256C3F-E704-08FF-F3C0-96B897A68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7" y="1128625"/>
            <a:ext cx="10451663" cy="39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61321-0B24-CC8B-4E91-FE8D502C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0A67ED3-C6C1-B3E0-E03A-42D4AA293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4" y="647700"/>
            <a:ext cx="1107253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6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blue text&#10;&#10;Description automatically generated">
            <a:extLst>
              <a:ext uri="{FF2B5EF4-FFF2-40B4-BE49-F238E27FC236}">
                <a16:creationId xmlns:a16="http://schemas.microsoft.com/office/drawing/2014/main" id="{E7D55B03-0381-7736-049A-0499628F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537"/>
            <a:ext cx="12192000" cy="38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30EBA5-41B0-168C-FC8A-5FCFD01E9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00344" y="379219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چالش‌های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همزمانی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AC5CEF2-0E82-C30D-E963-78727E47A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67283" y="2338750"/>
            <a:ext cx="6370655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Race Conditions</a:t>
            </a:r>
            <a:r>
              <a:rPr lang="fa-IR" altLang="en-US" sz="1800" dirty="0"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تداخل در دسترسی به داده‌ها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Deadlocks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قفل شدن منابع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Thread Safety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اطمینان از امنیت داده‌ها در هنگام اجرای همزمان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C8CFE-063B-D00B-B23A-F796B5BE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9388"/>
            <a:ext cx="10515600" cy="1884589"/>
          </a:xfrm>
        </p:spPr>
        <p:txBody>
          <a:bodyPr/>
          <a:lstStyle/>
          <a:p>
            <a:pPr algn="ctr"/>
            <a:r>
              <a:rPr lang="en-US" dirty="0">
                <a:latin typeface="Vazirmatn Black" pitchFamily="2" charset="-78"/>
                <a:cs typeface="Vazirmatn Black" pitchFamily="2" charset="-78"/>
              </a:rPr>
              <a:t>Now, show me the Code!!</a:t>
            </a:r>
          </a:p>
        </p:txBody>
      </p:sp>
    </p:spTree>
    <p:extLst>
      <p:ext uri="{BB962C8B-B14F-4D97-AF65-F5344CB8AC3E}">
        <p14:creationId xmlns:p14="http://schemas.microsoft.com/office/powerpoint/2010/main" val="220031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مقدمه‌ای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بر مفهوم همزمانی (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Concurrency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) در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NET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.</a:t>
            </a:r>
            <a:endParaRPr lang="en-US" sz="4400" b="1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مفهوم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Task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و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Thread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CEEDC-F1B6-822E-F55E-1279D7D12827}"/>
              </a:ext>
            </a:extLst>
          </p:cNvPr>
          <p:cNvSpPr txBox="1"/>
          <p:nvPr/>
        </p:nvSpPr>
        <p:spPr>
          <a:xfrm>
            <a:off x="5256246" y="1690688"/>
            <a:ext cx="6097554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b="1" dirty="0">
                <a:latin typeface="Vazirmatn" pitchFamily="2" charset="-78"/>
                <a:cs typeface="Vazirmatn" pitchFamily="2" charset="-78"/>
              </a:rPr>
              <a:t>Thread </a:t>
            </a:r>
            <a:r>
              <a:rPr lang="fa-IR" b="1" dirty="0">
                <a:latin typeface="Vazirmatn" pitchFamily="2" charset="-78"/>
                <a:cs typeface="Vazirmatn" pitchFamily="2" charset="-78"/>
              </a:rPr>
              <a:t>چیست؟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واحد کوچک اجرای برنامه روی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CPU.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هر برنامه حداقل یک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Thread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اصلی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Main Thread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دارد.</a:t>
            </a:r>
          </a:p>
          <a:p>
            <a:pPr algn="r" rtl="1">
              <a:lnSpc>
                <a:spcPct val="150000"/>
              </a:lnSpc>
            </a:pPr>
            <a:r>
              <a:rPr lang="en-US" b="1" dirty="0">
                <a:latin typeface="Vazirmatn" pitchFamily="2" charset="-78"/>
                <a:cs typeface="Vazirmatn" pitchFamily="2" charset="-78"/>
              </a:rPr>
              <a:t>Task </a:t>
            </a:r>
            <a:r>
              <a:rPr lang="fa-IR" b="1" dirty="0">
                <a:latin typeface="Vazirmatn" pitchFamily="2" charset="-78"/>
                <a:cs typeface="Vazirmatn" pitchFamily="2" charset="-78"/>
              </a:rPr>
              <a:t>چیست؟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azirmatn" pitchFamily="2" charset="-78"/>
                <a:cs typeface="Vazirmatn" pitchFamily="2" charset="-78"/>
              </a:rPr>
              <a:t>abstraction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سطح بالاتر برای مدیریت کارها.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قابلیت مدیریت عملیات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ناهمگام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Async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.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70496-1973-A80F-69A9-6898351D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7" y="541174"/>
            <a:ext cx="1951912" cy="53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360C0F5-F2C0-267D-700B-AA9E08C3C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0511" y="643186"/>
            <a:ext cx="75632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>
                <a:latin typeface="Vazirmatn Black" pitchFamily="2" charset="-78"/>
                <a:cs typeface="Vazirmatn Black" pitchFamily="2" charset="-78"/>
              </a:rPr>
              <a:t>مفهوم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برنامه‌های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Synchronous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35D76-EE69-5B40-0AFB-1F71C6C089B1}"/>
              </a:ext>
            </a:extLst>
          </p:cNvPr>
          <p:cNvSpPr txBox="1"/>
          <p:nvPr/>
        </p:nvSpPr>
        <p:spPr>
          <a:xfrm>
            <a:off x="5327780" y="1887904"/>
            <a:ext cx="6026020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تعریف: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err="1">
                <a:latin typeface="Vazirmatn" pitchFamily="2" charset="-78"/>
                <a:cs typeface="Vazirmatn" pitchFamily="2" charset="-78"/>
              </a:rPr>
              <a:t>پردازش‌های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سینک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به ترتیب اجرا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؛ تا پایان یک عملیات، عملیات بعدی آغاز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نمی‌شود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مثال روزمره: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درست کردن چای قبل از فرستادن پیام.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D65651-3FFA-43CD-7582-6A330EB4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5" y="460903"/>
            <a:ext cx="2704938" cy="54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73314B3-2EB1-4654-45C1-B887B470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24002" y="643186"/>
            <a:ext cx="93297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محدودیت‌های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برنامه‌های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Synchronous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64A44-01F4-034F-8E69-5E61BFFB53EA}"/>
              </a:ext>
            </a:extLst>
          </p:cNvPr>
          <p:cNvSpPr txBox="1"/>
          <p:nvPr/>
        </p:nvSpPr>
        <p:spPr>
          <a:xfrm>
            <a:off x="5256246" y="2261127"/>
            <a:ext cx="6097554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مشکل: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مسدود شدن منابع و کاهش کارایی.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err="1">
                <a:latin typeface="Vazirmatn" pitchFamily="2" charset="-78"/>
                <a:cs typeface="Vazirmatn" pitchFamily="2" charset="-78"/>
              </a:rPr>
              <a:t>زمان‌بر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بودن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عملیات‌های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طولانی.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مثال: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دانلود یک فایل بزرگ یا خواندن داده از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دیتابیس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51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22E4FA-AB52-1C49-56A0-8ECEA0D9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6" y="221993"/>
            <a:ext cx="5380998" cy="3797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20A9D-BB7A-4ECE-548C-D627D3DA7B08}"/>
              </a:ext>
            </a:extLst>
          </p:cNvPr>
          <p:cNvSpPr txBox="1"/>
          <p:nvPr/>
        </p:nvSpPr>
        <p:spPr>
          <a:xfrm>
            <a:off x="4177782" y="613102"/>
            <a:ext cx="6972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برنامه‌های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Asynchronous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4A103-E79A-4F85-E907-765036267F5B}"/>
              </a:ext>
            </a:extLst>
          </p:cNvPr>
          <p:cNvSpPr txBox="1"/>
          <p:nvPr/>
        </p:nvSpPr>
        <p:spPr>
          <a:xfrm>
            <a:off x="5052528" y="1315246"/>
            <a:ext cx="6097554" cy="3474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latin typeface="Vazirmatn" pitchFamily="2" charset="-78"/>
                <a:cs typeface="Vazirmatn" pitchFamily="2" charset="-78"/>
              </a:rPr>
              <a:t>تعریف: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اجرای کد بدون مسدود کردن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Thread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اصلی.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Task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معلق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تا منابع برای وظایف دیگر آزاد شود.</a:t>
            </a:r>
          </a:p>
          <a:p>
            <a:pPr algn="r" rtl="1">
              <a:lnSpc>
                <a:spcPct val="150000"/>
              </a:lnSpc>
            </a:pPr>
            <a:r>
              <a:rPr lang="en-US" sz="1600" b="1" dirty="0">
                <a:latin typeface="Vazirmatn" pitchFamily="2" charset="-78"/>
                <a:cs typeface="Vazirmatn" pitchFamily="2" charset="-78"/>
              </a:rPr>
              <a:t>Thread Pool: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مجموعه‌ای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از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Threads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از پیش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ایجادشده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استفاده بهینه از منابع برای اجرای وظایف.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latin typeface="Vazirmatn" pitchFamily="2" charset="-78"/>
                <a:cs typeface="Vazirmatn" pitchFamily="2" charset="-78"/>
              </a:rPr>
              <a:t>مزایا: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افزایش پاسخگویی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برنامه‌ها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کاهش زمان انتظار کاربران.</a:t>
            </a:r>
          </a:p>
        </p:txBody>
      </p:sp>
      <p:pic>
        <p:nvPicPr>
          <p:cNvPr id="11" name="Picture 10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B3D821DF-5696-C058-99F3-09221BBC3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00" y="3429000"/>
            <a:ext cx="6130339" cy="34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0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07C9FE8-EFAF-781B-B468-E5E48F97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05" y="1054359"/>
            <a:ext cx="6185712" cy="40951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181BC95-C606-B77C-4CA6-CEB9A04B6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1800" b="1" dirty="0">
                <a:latin typeface="Vazirmatn" pitchFamily="2" charset="-78"/>
                <a:cs typeface="Vazirmatn" pitchFamily="2" charset="-78"/>
              </a:rPr>
              <a:t>مقایسه: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Vazirmatn" pitchFamily="2" charset="-78"/>
                <a:cs typeface="Vazirmatn" pitchFamily="2" charset="-78"/>
              </a:rPr>
              <a:t>Sync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عملیات‌ها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ترتیب اجرا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Vazirmatn" pitchFamily="2" charset="-78"/>
                <a:cs typeface="Vazirmatn" pitchFamily="2" charset="-78"/>
              </a:rPr>
              <a:t>Async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عملیات‌ها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می‌توانند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صورت همزمان اجرا شوند.</a:t>
            </a:r>
          </a:p>
          <a:p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E95CF-224D-8909-4AED-735EA7E086C0}"/>
              </a:ext>
            </a:extLst>
          </p:cNvPr>
          <p:cNvSpPr txBox="1"/>
          <p:nvPr/>
        </p:nvSpPr>
        <p:spPr>
          <a:xfrm>
            <a:off x="5256246" y="398497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تفاوت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Async 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و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Sync</a:t>
            </a:r>
          </a:p>
        </p:txBody>
      </p:sp>
    </p:spTree>
    <p:extLst>
      <p:ext uri="{BB962C8B-B14F-4D97-AF65-F5344CB8AC3E}">
        <p14:creationId xmlns:p14="http://schemas.microsoft.com/office/powerpoint/2010/main" val="14958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مفهوم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Concurrency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(همزمانی)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56FC47-2EDA-36B7-EB75-4E84FAAF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328" y="1544972"/>
            <a:ext cx="5753499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تعریف: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اجرای چندین کار به صورت همزمان.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تفاوت با </a:t>
            </a:r>
            <a:r>
              <a:rPr lang="en-US" b="1" dirty="0">
                <a:latin typeface="Vazirmatn" pitchFamily="2" charset="-78"/>
                <a:cs typeface="Vazirmatn" pitchFamily="2" charset="-78"/>
              </a:rPr>
              <a:t>Parallelism:</a:t>
            </a:r>
            <a:endParaRPr lang="en-US" dirty="0">
              <a:latin typeface="Vazirmatn" pitchFamily="2" charset="-78"/>
              <a:cs typeface="Vazirmatn" pitchFamily="2" charset="-78"/>
            </a:endParaRP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azirmatn" pitchFamily="2" charset="-78"/>
                <a:cs typeface="Vazirmatn" pitchFamily="2" charset="-78"/>
              </a:rPr>
              <a:t>Concurrency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: آغاز چند کار همزمان.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azirmatn" pitchFamily="2" charset="-78"/>
                <a:cs typeface="Vazirmatn" pitchFamily="2" charset="-78"/>
              </a:rPr>
              <a:t>Parallelism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: اجرای واقعی این کارها به صورت موازی.</a:t>
            </a:r>
          </a:p>
        </p:txBody>
      </p:sp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03C9A7BA-3308-D0EC-2D32-C6BA47543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9" y="1941859"/>
            <a:ext cx="38957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4364D2-8B1D-3052-D98A-40B829603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1221" y="537811"/>
            <a:ext cx="60628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>
                <a:latin typeface="Vazirmatn Black" pitchFamily="2" charset="-78"/>
                <a:cs typeface="Vazirmatn Black" pitchFamily="2" charset="-78"/>
              </a:rPr>
              <a:t>ابزارهای همزمانی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NET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C6B5A51-2724-F014-5192-0B5DBCD1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30" y="2005374"/>
            <a:ext cx="4431021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Task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وظایف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Thread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مستقیم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Threads.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Async/Await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ساده‌سازی عملیات ناهمگام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283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مقدمه‌ای بر مفهوم همزمانی (Concurrency) در NET .</vt:lpstr>
      <vt:lpstr>مفهوم Task و Thread</vt:lpstr>
      <vt:lpstr>مفهوم برنامه‌های Synchronous</vt:lpstr>
      <vt:lpstr>محدودیت‌های برنامه‌های Synchronous</vt:lpstr>
      <vt:lpstr>PowerPoint Presentation</vt:lpstr>
      <vt:lpstr>PowerPoint Presentation</vt:lpstr>
      <vt:lpstr>مفهوم Concurrency  (همزمانی)</vt:lpstr>
      <vt:lpstr>ابزارهای همزمانی در NET.</vt:lpstr>
      <vt:lpstr>PowerPoint Presentation</vt:lpstr>
      <vt:lpstr>PowerPoint Presentation</vt:lpstr>
      <vt:lpstr>PowerPoint Presentation</vt:lpstr>
      <vt:lpstr>چالش‌های همزمانی</vt:lpstr>
      <vt:lpstr>Now, show me the Code!!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34</cp:revision>
  <dcterms:created xsi:type="dcterms:W3CDTF">2024-10-05T09:48:47Z</dcterms:created>
  <dcterms:modified xsi:type="dcterms:W3CDTF">2025-01-21T18:16:05Z</dcterms:modified>
</cp:coreProperties>
</file>