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2" r:id="rId3"/>
    <p:sldId id="263" r:id="rId4"/>
    <p:sldId id="264" r:id="rId5"/>
    <p:sldId id="265" r:id="rId6"/>
    <p:sldId id="286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8" r:id="rId31"/>
    <p:sldId id="299" r:id="rId32"/>
    <p:sldId id="300" r:id="rId33"/>
    <p:sldId id="301" r:id="rId34"/>
    <p:sldId id="302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2" r:id="rId43"/>
    <p:sldId id="313" r:id="rId44"/>
    <p:sldId id="314" r:id="rId45"/>
    <p:sldId id="315" r:id="rId46"/>
    <p:sldId id="316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31" r:id="rId56"/>
    <p:sldId id="332" r:id="rId57"/>
    <p:sldId id="333" r:id="rId58"/>
    <p:sldId id="26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Vazirmatn Black" pitchFamily="2" charset="-78"/>
                <a:cs typeface="Vazirmatn Black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latin typeface="Vazirmatn Light" pitchFamily="2" charset="-78"/>
                <a:cs typeface="Vazirmatn Light" pitchFamily="2" charset="-78"/>
              </a:defRPr>
            </a:lvl1pPr>
            <a:lvl2pPr algn="r" rtl="1">
              <a:defRPr>
                <a:latin typeface="Vazirmatn Light" pitchFamily="2" charset="-78"/>
                <a:cs typeface="Vazirmatn Light" pitchFamily="2" charset="-78"/>
              </a:defRPr>
            </a:lvl2pPr>
            <a:lvl3pPr algn="r" rtl="1">
              <a:defRPr>
                <a:latin typeface="Vazirmatn Light" pitchFamily="2" charset="-78"/>
                <a:cs typeface="Vazirmatn Light" pitchFamily="2" charset="-78"/>
              </a:defRPr>
            </a:lvl3pPr>
            <a:lvl4pPr algn="r" rtl="1">
              <a:defRPr>
                <a:latin typeface="Vazirmatn Light" pitchFamily="2" charset="-78"/>
                <a:cs typeface="Vazirmatn Light" pitchFamily="2" charset="-78"/>
              </a:defRPr>
            </a:lvl4pPr>
            <a:lvl5pPr algn="r" rtl="1">
              <a:defRPr>
                <a:latin typeface="Vazirmatn Light" pitchFamily="2" charset="-78"/>
                <a:cs typeface="Vazirmatn Light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azirmatn Black" pitchFamily="2" charset="-78"/>
          <a:ea typeface="+mj-ea"/>
          <a:cs typeface="Vazirmatn Black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sz="4800" b="1" dirty="0" err="1">
                <a:latin typeface="Vazirmatn Black"/>
              </a:rPr>
              <a:t>شخصی</a:t>
            </a:r>
            <a:r>
              <a:rPr sz="4800" b="1" dirty="0">
                <a:latin typeface="Vazirmatn Black"/>
              </a:rPr>
              <a:t> </a:t>
            </a:r>
            <a:r>
              <a:rPr sz="4800" b="1" dirty="0" err="1">
                <a:latin typeface="Vazirmatn Black"/>
              </a:rPr>
              <a:t>سازی</a:t>
            </a:r>
            <a:r>
              <a:rPr sz="4800" b="1" dirty="0">
                <a:latin typeface="Vazirmatn Black"/>
              </a:rPr>
              <a:t> entity </a:t>
            </a:r>
            <a:r>
              <a:rPr sz="4800" b="1" dirty="0" err="1">
                <a:latin typeface="Vazirmatn Black"/>
              </a:rPr>
              <a:t>های</a:t>
            </a:r>
            <a:r>
              <a:rPr sz="4800" b="1" dirty="0">
                <a:latin typeface="Vazirmatn Black"/>
              </a:rPr>
              <a:t> identity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شخصی‌سازی Entityهای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شخصی‌سازی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Entity‌های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مرتبط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ApplicationUser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گسترش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پروژه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گسترش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E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F Core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نعطاف‌پذیری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بالا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جدید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4756430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class </a:t>
            </a:r>
            <a:r>
              <a:rPr dirty="0" err="1"/>
              <a:t>ApplicationUser</a:t>
            </a:r>
            <a:r>
              <a:rPr dirty="0"/>
              <a:t> : </a:t>
            </a:r>
            <a:r>
              <a:rPr dirty="0" err="1"/>
              <a:t>IdentityUser</a:t>
            </a:r>
            <a:r>
              <a:rPr dirty="0"/>
              <a:t>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string FirstName { get; set; }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string LastName { get; set; }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sz="3600" b="1" dirty="0" err="1">
                <a:latin typeface="Vazirmatn Black"/>
              </a:rPr>
              <a:t>پیکربندی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دیتابیس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برای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Entityهای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شخصی‌سازی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شده</a:t>
            </a:r>
            <a:endParaRPr sz="3600" b="1" dirty="0">
              <a:latin typeface="Vazirmatn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شخصی‌سازی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Entityهای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DbContext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دستورالعمل‌های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جدید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مطابق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Entityها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معرفی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Vazirmatn Light" pitchFamily="2" charset="-78"/>
                <a:cs typeface="Vazirmatn Light" pitchFamily="2" charset="-78"/>
              </a:rPr>
              <a:t>D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bContext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متناسب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Entityهای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گسترش‌یافته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Migration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ثبت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روابط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جدید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51" y="2283716"/>
            <a:ext cx="8417689" cy="8268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sz="1100" dirty="0"/>
              <a:t>public class </a:t>
            </a:r>
            <a:r>
              <a:rPr sz="1100" dirty="0" err="1"/>
              <a:t>ApplicationDbContext</a:t>
            </a:r>
            <a:r>
              <a:rPr sz="1100" dirty="0"/>
              <a:t> : </a:t>
            </a:r>
            <a:r>
              <a:rPr sz="1100" dirty="0" err="1"/>
              <a:t>IdentityDbContext</a:t>
            </a:r>
            <a:r>
              <a:rPr sz="1100" dirty="0"/>
              <a:t>&lt;</a:t>
            </a:r>
            <a:r>
              <a:rPr sz="1100" dirty="0" err="1"/>
              <a:t>ApplicationUser</a:t>
            </a:r>
            <a:r>
              <a:rPr sz="1100" dirty="0"/>
              <a:t>&gt; { </a:t>
            </a:r>
            <a:endParaRPr lang="fa-IR" sz="1100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lang="fa-IR" sz="1100" dirty="0"/>
              <a:t>	</a:t>
            </a:r>
            <a:r>
              <a:rPr sz="1100" dirty="0"/>
              <a:t>public </a:t>
            </a:r>
            <a:r>
              <a:rPr sz="1100" dirty="0" err="1"/>
              <a:t>ApplicationDbContext</a:t>
            </a:r>
            <a:r>
              <a:rPr sz="1100" dirty="0"/>
              <a:t>(</a:t>
            </a:r>
            <a:r>
              <a:rPr sz="1100" dirty="0" err="1"/>
              <a:t>DbContextOptions</a:t>
            </a:r>
            <a:r>
              <a:rPr sz="1100" dirty="0"/>
              <a:t>&lt;</a:t>
            </a:r>
            <a:r>
              <a:rPr sz="1100" dirty="0" err="1"/>
              <a:t>ApplicationDbContext</a:t>
            </a:r>
            <a:r>
              <a:rPr sz="1100" dirty="0"/>
              <a:t>&gt; options) : base(options) { }</a:t>
            </a:r>
            <a:endParaRPr lang="fa-IR" sz="1100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sz="1100" dirty="0"/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sz="3600" b="1" dirty="0" err="1">
                <a:latin typeface="Vazirmatn Black"/>
              </a:rPr>
              <a:t>اعمال</a:t>
            </a:r>
            <a:r>
              <a:rPr sz="3600" b="1" dirty="0">
                <a:latin typeface="Vazirmatn Black"/>
              </a:rPr>
              <a:t> Migration </a:t>
            </a:r>
            <a:r>
              <a:rPr sz="3600" b="1" dirty="0" err="1">
                <a:latin typeface="Vazirmatn Black"/>
              </a:rPr>
              <a:t>برای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Entityهای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شخصی‌سازی</a:t>
            </a:r>
            <a:r>
              <a:rPr sz="3600" b="1" dirty="0">
                <a:latin typeface="Vazirmatn Black"/>
              </a:rPr>
              <a:t> </a:t>
            </a:r>
            <a:r>
              <a:rPr sz="3600" b="1" dirty="0" err="1">
                <a:latin typeface="Vazirmatn Black"/>
              </a:rPr>
              <a:t>شده</a:t>
            </a:r>
            <a:endParaRPr sz="3600" b="1" dirty="0">
              <a:latin typeface="Vazirmatn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584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Entityها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Migration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آپدیت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ثبت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Migration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قالب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تبدیل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فرمان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Migration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آپدیت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دستورهای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EF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جابجایی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نسخه‌های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مناسب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60743"/>
            <a:ext cx="5153975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dotnet </a:t>
            </a:r>
            <a:r>
              <a:rPr dirty="0" err="1"/>
              <a:t>ef</a:t>
            </a:r>
            <a:r>
              <a:rPr dirty="0"/>
              <a:t> migrations add </a:t>
            </a:r>
            <a:r>
              <a:rPr dirty="0" err="1"/>
              <a:t>CustomizeIdentityEntities</a:t>
            </a: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dotnet </a:t>
            </a:r>
            <a:r>
              <a:rPr dirty="0" err="1"/>
              <a:t>ef</a:t>
            </a:r>
            <a:r>
              <a:rPr dirty="0"/>
              <a:t> database update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ثبت نام کاربران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ایجاد فرم ثبت نام کاربر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ثبت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View و Controller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بسازید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متدهای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مثل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UserManager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ثبت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دریافت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ViewModel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Validate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UserManager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ذخیره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دایرکتوری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66" y="2108718"/>
            <a:ext cx="5452134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@model </a:t>
            </a:r>
            <a:r>
              <a:rPr dirty="0" err="1"/>
              <a:t>RegisterViewModel</a:t>
            </a: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&lt;form asp-controller="Account" asp-action="Register"&gt;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&lt;label&gt;</a:t>
            </a:r>
            <a:r>
              <a:rPr dirty="0" err="1"/>
              <a:t>ایمیل</a:t>
            </a:r>
            <a:r>
              <a:rPr dirty="0"/>
              <a:t>:&lt;/label&gt;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&lt;input asp-for="Email" /&gt;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&lt;label&gt;</a:t>
            </a:r>
            <a:r>
              <a:rPr dirty="0" err="1"/>
              <a:t>رمزعبور</a:t>
            </a:r>
            <a:r>
              <a:rPr dirty="0"/>
              <a:t>:&lt;/label&gt;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&lt;input asp-for="Password" type="password" /&gt;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&lt;button type="submit"&gt;</a:t>
            </a:r>
            <a:r>
              <a:rPr dirty="0" err="1"/>
              <a:t>ثبت</a:t>
            </a:r>
            <a:r>
              <a:rPr dirty="0"/>
              <a:t> </a:t>
            </a:r>
            <a:r>
              <a:rPr dirty="0" err="1"/>
              <a:t>نام</a:t>
            </a:r>
            <a:r>
              <a:rPr dirty="0"/>
              <a:t>&lt;/button&gt;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&lt;/form&gt;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مدیریت خطاهای ثبت‌نام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442976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فرآیند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ثبت‌نام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ممکن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خطاهایی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قبیل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ایمیل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تکراری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رمز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عبور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ضعیف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رخ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خطاها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دهید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ModelState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اعتبارسنجی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6744154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if (</a:t>
            </a:r>
            <a:r>
              <a:rPr dirty="0" err="1"/>
              <a:t>result.Succeeded</a:t>
            </a:r>
            <a:r>
              <a:rPr dirty="0"/>
              <a:t>)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</a:t>
            </a:r>
            <a:r>
              <a:rPr dirty="0" err="1"/>
              <a:t>RedirectToAction</a:t>
            </a:r>
            <a:r>
              <a:rPr dirty="0"/>
              <a:t>("Index", "Home");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 else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foreach (var error in </a:t>
            </a:r>
            <a:r>
              <a:rPr dirty="0" err="1"/>
              <a:t>result.Errors</a:t>
            </a:r>
            <a:r>
              <a:rPr dirty="0"/>
              <a:t>)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</a:t>
            </a:r>
            <a:r>
              <a:rPr dirty="0" err="1"/>
              <a:t>ModelState.AddModelError</a:t>
            </a:r>
            <a:r>
              <a:rPr dirty="0"/>
              <a:t>(</a:t>
            </a:r>
            <a:r>
              <a:rPr dirty="0" err="1"/>
              <a:t>string.Empty</a:t>
            </a:r>
            <a:r>
              <a:rPr dirty="0"/>
              <a:t>, </a:t>
            </a:r>
            <a:r>
              <a:rPr dirty="0" err="1"/>
              <a:t>error.Description</a:t>
            </a:r>
            <a:r>
              <a:rPr dirty="0"/>
              <a:t>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}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View(model);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ورود به حساب کاربری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ایجاد صفحه ورود به حساب کاربری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74320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صفحه ورود به حساب کاربری برای احراز هویت کاربران در پروژه طراحی می‌شود و اطلاعات کاربر به صورت امن ارسال و بررسی می‌شود.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sz="1800">
              <a:latin typeface="Vazirmatn Light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نکات کلیدی: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1. صفحه ورود باید شامل اعتبارسنجی داده‌ها باشد.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2. امنیت ارسال داده‌ها باید با HTTPS و سایر تکنیک‌ها تضمین شود.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3. سیستم باید درخواست‌های ناموفق را با پیام‌های مناسب ارسال کند.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sz="1800">
              <a:latin typeface="Vazirmatn Light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یادداشت‌های ارائه دهنده: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از کاربران بخواهید اهمیت امنیت در صفحه ورود را درک کنند و سوالات آن‌ها را پاسخ دهید.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13104870" cy="61247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@page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@model </a:t>
            </a:r>
            <a:r>
              <a:rPr dirty="0" err="1"/>
              <a:t>LoginModel</a:t>
            </a:r>
            <a:endParaRPr dirty="0"/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&lt;form method="post"&gt;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&lt;div&gt;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&lt;label asp-for="</a:t>
            </a:r>
            <a:r>
              <a:rPr dirty="0" err="1"/>
              <a:t>Input.Email</a:t>
            </a:r>
            <a:r>
              <a:rPr dirty="0"/>
              <a:t>"&gt;&lt;/label&gt;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&lt;input asp-for="</a:t>
            </a:r>
            <a:r>
              <a:rPr dirty="0" err="1"/>
              <a:t>Input.Email</a:t>
            </a:r>
            <a:r>
              <a:rPr dirty="0"/>
              <a:t>" /&gt;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&lt;/div&gt;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&lt;div&gt;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&lt;label asp-for="</a:t>
            </a:r>
            <a:r>
              <a:rPr dirty="0" err="1"/>
              <a:t>Input.Password</a:t>
            </a:r>
            <a:r>
              <a:rPr dirty="0"/>
              <a:t>"&gt;&lt;/label&gt;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&lt;input asp-for="</a:t>
            </a:r>
            <a:r>
              <a:rPr dirty="0" err="1"/>
              <a:t>Input.Password</a:t>
            </a:r>
            <a:r>
              <a:rPr dirty="0"/>
              <a:t>" type="password" /&gt;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&lt;/div&gt;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&lt;div&gt;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&lt;button type="submit"&gt;</a:t>
            </a:r>
            <a:r>
              <a:rPr dirty="0" err="1"/>
              <a:t>ورود</a:t>
            </a:r>
            <a:r>
              <a:rPr dirty="0"/>
              <a:t>&lt;/button&gt;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&lt;/div&gt;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&lt;/form&gt;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async Task&lt;</a:t>
            </a:r>
            <a:r>
              <a:rPr dirty="0" err="1"/>
              <a:t>IActionResult</a:t>
            </a:r>
            <a:r>
              <a:rPr dirty="0"/>
              <a:t>&gt; </a:t>
            </a:r>
            <a:r>
              <a:rPr dirty="0" err="1"/>
              <a:t>OnPostAsync</a:t>
            </a:r>
            <a:r>
              <a:rPr dirty="0"/>
              <a:t>()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var result = await _</a:t>
            </a:r>
            <a:r>
              <a:rPr dirty="0" err="1"/>
              <a:t>signInManager.PasswordSignInAsync</a:t>
            </a:r>
            <a:r>
              <a:rPr dirty="0"/>
              <a:t>(</a:t>
            </a:r>
            <a:r>
              <a:rPr dirty="0" err="1"/>
              <a:t>Input.Email</a:t>
            </a:r>
            <a:r>
              <a:rPr dirty="0"/>
              <a:t>, </a:t>
            </a:r>
            <a:r>
              <a:rPr dirty="0" err="1"/>
              <a:t>Input.Password</a:t>
            </a:r>
            <a:r>
              <a:rPr dirty="0"/>
              <a:t>, </a:t>
            </a:r>
            <a:r>
              <a:rPr dirty="0" err="1"/>
              <a:t>Input.RememberMe</a:t>
            </a:r>
            <a:r>
              <a:rPr dirty="0"/>
              <a:t>, </a:t>
            </a:r>
            <a:r>
              <a:rPr dirty="0" err="1"/>
              <a:t>lockoutOnFailure</a:t>
            </a:r>
            <a:r>
              <a:rPr dirty="0"/>
              <a:t>: false);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if (</a:t>
            </a:r>
            <a:r>
              <a:rPr dirty="0" err="1"/>
              <a:t>result.Succeeded</a:t>
            </a:r>
            <a:r>
              <a:rPr dirty="0"/>
              <a:t>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return </a:t>
            </a:r>
            <a:r>
              <a:rPr dirty="0" err="1"/>
              <a:t>RedirectToPage</a:t>
            </a:r>
            <a:r>
              <a:rPr dirty="0"/>
              <a:t>("./Index");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}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</a:t>
            </a:r>
            <a:r>
              <a:rPr dirty="0" err="1"/>
              <a:t>ModelState.AddModelError</a:t>
            </a:r>
            <a:r>
              <a:rPr dirty="0"/>
              <a:t>(</a:t>
            </a:r>
            <a:r>
              <a:rPr dirty="0" err="1"/>
              <a:t>string.Empty</a:t>
            </a:r>
            <a:r>
              <a:rPr dirty="0"/>
              <a:t>, "</a:t>
            </a:r>
            <a:r>
              <a:rPr dirty="0" err="1"/>
              <a:t>ورود</a:t>
            </a:r>
            <a:r>
              <a:rPr dirty="0"/>
              <a:t> </a:t>
            </a:r>
            <a:r>
              <a:rPr dirty="0" err="1"/>
              <a:t>ناموفق</a:t>
            </a:r>
            <a:r>
              <a:rPr dirty="0"/>
              <a:t>.");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Page();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اعتبارسنجی و مدیریت خطاها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هنگام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حساب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نیازمند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اعتبارسنجی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خطا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پیام‌های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مناسب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اعتبارسنجی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قبل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ارسال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انجام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خطا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مشکلات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احتمالی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مطلع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لاگ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خطاها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اهمیت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34072"/>
            <a:ext cx="9071714" cy="17851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sz="1000" dirty="0"/>
          </a:p>
          <a:p>
            <a:pPr algn="l">
              <a:defRPr sz="1400">
                <a:latin typeface="Consolas"/>
              </a:defRPr>
            </a:pPr>
            <a:r>
              <a:rPr sz="1000" dirty="0"/>
              <a:t>if (!</a:t>
            </a:r>
            <a:r>
              <a:rPr sz="1000" dirty="0" err="1"/>
              <a:t>ModelState.IsValid</a:t>
            </a:r>
            <a:r>
              <a:rPr sz="1000" dirty="0"/>
              <a:t>)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    return Page();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}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var result = await _</a:t>
            </a:r>
            <a:r>
              <a:rPr sz="1000" dirty="0" err="1"/>
              <a:t>signInManager.PasswordSignInAsync</a:t>
            </a:r>
            <a:r>
              <a:rPr sz="1000" dirty="0"/>
              <a:t>(</a:t>
            </a:r>
            <a:r>
              <a:rPr sz="1000" dirty="0" err="1"/>
              <a:t>Input.Email</a:t>
            </a:r>
            <a:r>
              <a:rPr sz="1000" dirty="0"/>
              <a:t>, </a:t>
            </a:r>
            <a:r>
              <a:rPr sz="1000" dirty="0" err="1"/>
              <a:t>Input.Password</a:t>
            </a:r>
            <a:r>
              <a:rPr sz="1000" dirty="0"/>
              <a:t>, </a:t>
            </a:r>
            <a:r>
              <a:rPr sz="1000" dirty="0" err="1"/>
              <a:t>Input.RememberMe</a:t>
            </a:r>
            <a:r>
              <a:rPr sz="1000" dirty="0"/>
              <a:t>, </a:t>
            </a:r>
            <a:r>
              <a:rPr sz="1000" dirty="0" err="1"/>
              <a:t>lockoutOnFailure</a:t>
            </a:r>
            <a:r>
              <a:rPr sz="1000" dirty="0"/>
              <a:t>: false);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if (!</a:t>
            </a:r>
            <a:r>
              <a:rPr sz="1000" dirty="0" err="1"/>
              <a:t>result.Succeeded</a:t>
            </a:r>
            <a:r>
              <a:rPr sz="1000" dirty="0"/>
              <a:t>)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    </a:t>
            </a:r>
            <a:r>
              <a:rPr sz="1000" dirty="0" err="1"/>
              <a:t>ModelState.AddModelError</a:t>
            </a:r>
            <a:r>
              <a:rPr sz="1000" dirty="0"/>
              <a:t>(</a:t>
            </a:r>
            <a:r>
              <a:rPr sz="1000" dirty="0" err="1"/>
              <a:t>string.Empty</a:t>
            </a:r>
            <a:r>
              <a:rPr sz="1000" dirty="0"/>
              <a:t>, "</a:t>
            </a:r>
            <a:r>
              <a:rPr sz="1000" dirty="0" err="1"/>
              <a:t>ورود</a:t>
            </a:r>
            <a:r>
              <a:rPr sz="1000" dirty="0"/>
              <a:t> </a:t>
            </a:r>
            <a:r>
              <a:rPr sz="1000" dirty="0" err="1"/>
              <a:t>با</a:t>
            </a:r>
            <a:r>
              <a:rPr sz="1000" dirty="0"/>
              <a:t> </a:t>
            </a:r>
            <a:r>
              <a:rPr sz="1000" dirty="0" err="1"/>
              <a:t>شکست</a:t>
            </a:r>
            <a:r>
              <a:rPr sz="1000" dirty="0"/>
              <a:t> </a:t>
            </a:r>
            <a:r>
              <a:rPr sz="1000" dirty="0" err="1"/>
              <a:t>مواجه</a:t>
            </a:r>
            <a:r>
              <a:rPr sz="1000" dirty="0"/>
              <a:t> </a:t>
            </a:r>
            <a:r>
              <a:rPr sz="1000" dirty="0" err="1"/>
              <a:t>شد</a:t>
            </a:r>
            <a:r>
              <a:rPr sz="1000" dirty="0"/>
              <a:t>.");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    return Page();</a:t>
            </a:r>
          </a:p>
          <a:p>
            <a:pPr algn="l">
              <a:defRPr sz="1400">
                <a:latin typeface="Consolas"/>
              </a:defRPr>
            </a:pPr>
            <a:r>
              <a:rPr sz="1000" dirty="0"/>
              <a:t>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en-US" sz="4400" b="1" dirty="0">
                <a:latin typeface="Vazirmatn Black"/>
              </a:rPr>
              <a:t>Identity </a:t>
            </a:r>
            <a:r>
              <a:rPr lang="fa-IR" sz="4400" b="1" dirty="0">
                <a:latin typeface="Vazirmatn Black"/>
              </a:rPr>
              <a:t> در </a:t>
            </a:r>
            <a:r>
              <a:rPr lang="en-US" sz="4400" b="1" dirty="0" err="1">
                <a:latin typeface="Vazirmatn Black"/>
              </a:rPr>
              <a:t>.net</a:t>
            </a:r>
            <a:r>
              <a:rPr lang="en-US" sz="4400" b="1" dirty="0">
                <a:latin typeface="Vazirmatn Black"/>
              </a:rPr>
              <a:t> Core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مدیریت کاربران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تنظیمات Password و Lockout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93541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رمزعبور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قفل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حساب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رمزعبورها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قانون‌گذاری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(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م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حداقل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طول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پیچیدگی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).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ناموفق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داشته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باشد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حساب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او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موقتاً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قفل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6744154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options.Password.RequiredLength</a:t>
            </a:r>
            <a:r>
              <a:rPr dirty="0"/>
              <a:t> = 6;</a:t>
            </a:r>
          </a:p>
          <a:p>
            <a:pPr algn="l">
              <a:defRPr sz="1400">
                <a:latin typeface="Consolas"/>
              </a:defRPr>
            </a:pPr>
            <a:r>
              <a:rPr dirty="0" err="1"/>
              <a:t>options.Lockout.DefaultLockoutTimeSpan</a:t>
            </a:r>
            <a:r>
              <a:rPr dirty="0"/>
              <a:t> = </a:t>
            </a:r>
            <a:r>
              <a:rPr dirty="0" err="1"/>
              <a:t>TimeSpan.FromMinutes</a:t>
            </a:r>
            <a:r>
              <a:rPr dirty="0"/>
              <a:t>(10);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ایجاد و مدیریت کاربران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جدید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حذف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اطلاعاتشان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به‌روزرسانی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همچنین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تخصیص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UserManager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سریع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بودن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عملیات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7058"/>
            <a:ext cx="6744154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user = new </a:t>
            </a:r>
            <a:r>
              <a:rPr dirty="0" err="1"/>
              <a:t>IdentityUser</a:t>
            </a:r>
            <a:r>
              <a:rPr dirty="0"/>
              <a:t>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UserName</a:t>
            </a:r>
            <a:r>
              <a:rPr dirty="0"/>
              <a:t> = "example@gmail.com",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Email = "example@gmail.com"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result = await _</a:t>
            </a:r>
            <a:r>
              <a:rPr dirty="0" err="1"/>
              <a:t>userManager.CreateAsync</a:t>
            </a:r>
            <a:r>
              <a:rPr dirty="0"/>
              <a:t>(user, "Password123!");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نقش‌ها و مدیریت دسترسی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584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تخصیص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دهید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متناسب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نقش‌هایشان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داشته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باشند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(Roles)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ساده‌تر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تخصیص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5949064" cy="7040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await _</a:t>
            </a:r>
            <a:r>
              <a:rPr dirty="0" err="1"/>
              <a:t>roleManager.CreateAsync</a:t>
            </a:r>
            <a:r>
              <a:rPr dirty="0"/>
              <a:t>(new </a:t>
            </a:r>
            <a:r>
              <a:rPr dirty="0" err="1"/>
              <a:t>IdentityRole</a:t>
            </a:r>
            <a:r>
              <a:rPr dirty="0"/>
              <a:t>("Admin"));</a:t>
            </a:r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await _</a:t>
            </a:r>
            <a:r>
              <a:rPr dirty="0" err="1"/>
              <a:t>userManager.AddToRoleAsync</a:t>
            </a:r>
            <a:r>
              <a:rPr dirty="0"/>
              <a:t>(user, "Admin");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مدیریت Role ها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مدیریت Role 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بخش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مهمی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هستند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تخصیص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تخصیص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Authorization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58496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await </a:t>
            </a:r>
            <a:r>
              <a:rPr dirty="0" err="1"/>
              <a:t>roleManager.CreateAsync</a:t>
            </a:r>
            <a:r>
              <a:rPr dirty="0"/>
              <a:t>(new </a:t>
            </a:r>
            <a:r>
              <a:rPr dirty="0" err="1"/>
              <a:t>IdentityRole</a:t>
            </a:r>
            <a:r>
              <a:rPr dirty="0"/>
              <a:t>("Admin"));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>
                <a:latin typeface="Vazirmatn Black"/>
              </a:rPr>
              <a:t>Authorization </a:t>
            </a:r>
            <a:r>
              <a:rPr lang="fa-IR"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بر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اساس</a:t>
            </a:r>
            <a:r>
              <a:rPr sz="4400" b="1" dirty="0">
                <a:latin typeface="Vazirmatn Black"/>
              </a:rPr>
              <a:t> Role </a:t>
            </a:r>
            <a:r>
              <a:rPr sz="4400" b="1" dirty="0" err="1">
                <a:latin typeface="Vazirmatn Black"/>
              </a:rPr>
              <a:t>ها</a:t>
            </a:r>
            <a:endParaRPr sz="4400" b="1" dirty="0">
              <a:latin typeface="Vazirmatn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کمک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[Authorize]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کنترلرها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اکشن‌ها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فقط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مشخص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مشاهده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[Authorize]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39143"/>
            <a:ext cx="3762568" cy="1996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endParaRPr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[Authorize(Roles="Admin")]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AdminPanel</a:t>
            </a:r>
            <a:r>
              <a:rPr dirty="0"/>
              <a:t>() {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return View();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}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مدیریت</a:t>
            </a:r>
            <a:r>
              <a:rPr sz="4400" b="1" dirty="0">
                <a:latin typeface="Vazirmatn Black"/>
              </a:rPr>
              <a:t> Role </a:t>
            </a:r>
            <a:r>
              <a:rPr lang="fa-IR" sz="4400" b="1" dirty="0">
                <a:latin typeface="Vazirmatn Black"/>
              </a:rPr>
              <a:t> </a:t>
            </a:r>
            <a:r>
              <a:rPr sz="4400" b="1" dirty="0">
                <a:latin typeface="Vazirmatn Black"/>
              </a:rPr>
              <a:t>و User </a:t>
            </a:r>
            <a:r>
              <a:rPr lang="fa-IR"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در</a:t>
            </a:r>
            <a:r>
              <a:rPr sz="4400" b="1" dirty="0">
                <a:latin typeface="Vazirmatn Black"/>
              </a:rPr>
              <a:t> Database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76998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پایگاه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ذخیره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Entity Framework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ذخیره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جدول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مربوطه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EF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خواندن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نوشتن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جستجو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734047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</a:t>
            </a:r>
            <a:r>
              <a:rPr dirty="0" err="1"/>
              <a:t>usersWithAdminRole</a:t>
            </a:r>
            <a:r>
              <a:rPr dirty="0"/>
              <a:t> = await </a:t>
            </a:r>
            <a:r>
              <a:rPr dirty="0" err="1"/>
              <a:t>userManager.GetUsersInRoleAsync</a:t>
            </a:r>
            <a:r>
              <a:rPr dirty="0"/>
              <a:t>("Admin");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مدیریت پیشرفته Role 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پیشرفته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گسترده‌تر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ترکیب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Authorize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04" y="2396762"/>
            <a:ext cx="911018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sz="1100" dirty="0"/>
          </a:p>
          <a:p>
            <a:pPr algn="l">
              <a:defRPr sz="1400">
                <a:latin typeface="Consolas"/>
              </a:defRPr>
            </a:pPr>
            <a:r>
              <a:rPr sz="1100" dirty="0" err="1"/>
              <a:t>services.AddAuthorization</a:t>
            </a:r>
            <a:r>
              <a:rPr sz="1100" dirty="0"/>
              <a:t>(options =&gt; { </a:t>
            </a:r>
            <a:r>
              <a:rPr sz="1100" dirty="0" err="1"/>
              <a:t>options.AddPolicy</a:t>
            </a:r>
            <a:r>
              <a:rPr sz="1100" dirty="0"/>
              <a:t>("</a:t>
            </a:r>
            <a:r>
              <a:rPr sz="1100" dirty="0" err="1"/>
              <a:t>RequireAdmin</a:t>
            </a:r>
            <a:r>
              <a:rPr sz="1100" dirty="0"/>
              <a:t>", policy =&gt; </a:t>
            </a:r>
            <a:r>
              <a:rPr sz="1100" dirty="0" err="1"/>
              <a:t>policy.RequireRole</a:t>
            </a:r>
            <a:r>
              <a:rPr sz="1100" dirty="0"/>
              <a:t>("Admin")); });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تنظیمات Identity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 dirty="0" err="1">
                <a:latin typeface="Vazirmatn Black"/>
              </a:rPr>
              <a:t>راه</a:t>
            </a:r>
            <a:r>
              <a:rPr sz="6000" b="1" dirty="0">
                <a:latin typeface="Vazirmatn Black"/>
              </a:rPr>
              <a:t> </a:t>
            </a:r>
            <a:r>
              <a:rPr sz="6000" b="1" dirty="0" err="1">
                <a:latin typeface="Vazirmatn Black"/>
              </a:rPr>
              <a:t>اندازی</a:t>
            </a:r>
            <a:r>
              <a:rPr sz="6000" b="1" dirty="0">
                <a:latin typeface="Vazirmatn Black"/>
              </a:rPr>
              <a:t> identity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تنظیمات اولیه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766416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ابتدا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پکیج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Microsoft.AspNetCore.Identity.EntityFrameworkCore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نصب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فایل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1800" dirty="0" err="1">
                <a:latin typeface="Vazirmatn Light" pitchFamily="2" charset="-78"/>
                <a:cs typeface="Vazirmatn Light" pitchFamily="2" charset="-78"/>
              </a:rPr>
              <a:t>S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tartup.cs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یا </a:t>
            </a:r>
            <a:r>
              <a:rPr lang="en-US" sz="1800" dirty="0" err="1">
                <a:latin typeface="Vazirmatn Light" pitchFamily="2" charset="-78"/>
                <a:cs typeface="Vazirmatn Light" pitchFamily="2" charset="-78"/>
              </a:rPr>
              <a:t>Program.cs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کانفیگ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همچنین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اتصال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Entity Framework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ضروری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DI container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16629"/>
            <a:ext cx="7779694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sz="1050" dirty="0"/>
          </a:p>
          <a:p>
            <a:pPr algn="l">
              <a:defRPr sz="1400">
                <a:latin typeface="Consolas"/>
              </a:defRPr>
            </a:pPr>
            <a:r>
              <a:rPr sz="1050" dirty="0" err="1"/>
              <a:t>services.AddIdentity</a:t>
            </a:r>
            <a:r>
              <a:rPr sz="1050" dirty="0"/>
              <a:t>&lt;</a:t>
            </a:r>
            <a:r>
              <a:rPr sz="1050" dirty="0" err="1"/>
              <a:t>ApplicationUser</a:t>
            </a:r>
            <a:r>
              <a:rPr sz="1050" dirty="0"/>
              <a:t>, </a:t>
            </a:r>
            <a:r>
              <a:rPr sz="1050" dirty="0" err="1"/>
              <a:t>IdentityRole</a:t>
            </a:r>
            <a:r>
              <a:rPr sz="1050" dirty="0"/>
              <a:t>&gt;().</a:t>
            </a:r>
            <a:r>
              <a:rPr sz="1050" dirty="0" err="1"/>
              <a:t>AddEntityFrameworkStores</a:t>
            </a:r>
            <a:r>
              <a:rPr sz="1050" dirty="0"/>
              <a:t>&lt;</a:t>
            </a:r>
            <a:r>
              <a:rPr sz="1050" dirty="0" err="1"/>
              <a:t>ApplicationDbContext</a:t>
            </a:r>
            <a:r>
              <a:rPr sz="1050" dirty="0"/>
              <a:t>&gt;();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پیکربندی Password و تنظیمات امنیت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7048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اجازه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password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مشخص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حداقل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طول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رمز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عبور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تعداد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حروف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اعداد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نمادها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و...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انجام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فایل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Startup.cs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رمز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عبور</a:t>
            </a:r>
            <a:endParaRPr lang="fa-IR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93033"/>
            <a:ext cx="5355953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sz="1200" dirty="0"/>
          </a:p>
          <a:p>
            <a:pPr algn="l">
              <a:defRPr sz="1400">
                <a:latin typeface="Consolas"/>
              </a:defRPr>
            </a:pPr>
            <a:r>
              <a:rPr sz="1200" dirty="0" err="1"/>
              <a:t>services.Configure</a:t>
            </a:r>
            <a:r>
              <a:rPr sz="1200" dirty="0"/>
              <a:t>&lt;</a:t>
            </a:r>
            <a:r>
              <a:rPr sz="1200" dirty="0" err="1"/>
              <a:t>IdentityOptions</a:t>
            </a:r>
            <a:r>
              <a:rPr sz="1200" dirty="0"/>
              <a:t>&gt;(options =&gt; {</a:t>
            </a:r>
            <a:endParaRPr lang="fa-IR" sz="1200" dirty="0"/>
          </a:p>
          <a:p>
            <a:pPr algn="l">
              <a:defRPr sz="1400">
                <a:latin typeface="Consolas"/>
              </a:defRPr>
            </a:pPr>
            <a:r>
              <a:rPr lang="fa-IR" sz="1200" dirty="0"/>
              <a:t>	</a:t>
            </a:r>
            <a:r>
              <a:rPr sz="1200" dirty="0" err="1"/>
              <a:t>options.Password.RequiredLength</a:t>
            </a:r>
            <a:r>
              <a:rPr sz="1200" dirty="0"/>
              <a:t> = 8; </a:t>
            </a:r>
            <a:endParaRPr lang="fa-IR" sz="1200" dirty="0"/>
          </a:p>
          <a:p>
            <a:pPr algn="l">
              <a:defRPr sz="1400">
                <a:latin typeface="Consolas"/>
              </a:defRPr>
            </a:pPr>
            <a:r>
              <a:rPr lang="fa-IR" sz="1200" dirty="0"/>
              <a:t>	</a:t>
            </a:r>
            <a:r>
              <a:rPr sz="1200" dirty="0" err="1"/>
              <a:t>options.Password.RequireDigit</a:t>
            </a:r>
            <a:r>
              <a:rPr sz="1200" dirty="0"/>
              <a:t> = true; </a:t>
            </a:r>
            <a:endParaRPr lang="fa-IR" sz="1200" dirty="0"/>
          </a:p>
          <a:p>
            <a:pPr algn="l">
              <a:defRPr sz="1400">
                <a:latin typeface="Consolas"/>
              </a:defRPr>
            </a:pPr>
            <a:r>
              <a:rPr lang="fa-IR" sz="1200" dirty="0"/>
              <a:t>	</a:t>
            </a:r>
            <a:r>
              <a:rPr sz="1200" dirty="0" err="1"/>
              <a:t>options.Password.RequireNonAlphanumeric</a:t>
            </a:r>
            <a:r>
              <a:rPr sz="1200" dirty="0"/>
              <a:t> = false; }</a:t>
            </a:r>
            <a:endParaRPr lang="fa-IR" sz="1200" dirty="0"/>
          </a:p>
          <a:p>
            <a:pPr algn="l">
              <a:defRPr sz="1400">
                <a:latin typeface="Consolas"/>
              </a:defRPr>
            </a:pPr>
            <a:r>
              <a:rPr sz="1200" dirty="0"/>
              <a:t>);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فعال‌سازی Role-based Authorization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584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اجازه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Admin، Manager و User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تفکیک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سطح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انعطاف‌پذیری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بالا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5968"/>
            <a:ext cx="505458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services.AddDefaultIdentity</a:t>
            </a:r>
            <a:r>
              <a:rPr dirty="0"/>
              <a:t>&lt;</a:t>
            </a:r>
            <a:r>
              <a:rPr dirty="0" err="1"/>
              <a:t>ApplicationUser</a:t>
            </a:r>
            <a:r>
              <a:rPr dirty="0"/>
              <a:t>&gt;() </a:t>
            </a:r>
            <a:endParaRPr lang="en-US" dirty="0"/>
          </a:p>
          <a:p>
            <a:pPr algn="l">
              <a:defRPr sz="1400">
                <a:latin typeface="Consolas"/>
              </a:defRPr>
            </a:pPr>
            <a:r>
              <a:rPr dirty="0"/>
              <a:t>.</a:t>
            </a:r>
            <a:r>
              <a:rPr dirty="0" err="1"/>
              <a:t>AddRoles</a:t>
            </a:r>
            <a:r>
              <a:rPr dirty="0"/>
              <a:t>&lt;</a:t>
            </a:r>
            <a:r>
              <a:rPr dirty="0" err="1"/>
              <a:t>IdentityRole</a:t>
            </a:r>
            <a:r>
              <a:rPr dirty="0"/>
              <a:t>&gt;().</a:t>
            </a:r>
            <a:endParaRPr lang="en-US"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AddEntityFrameworkStores</a:t>
            </a:r>
            <a:r>
              <a:rPr dirty="0"/>
              <a:t>&lt;</a:t>
            </a:r>
            <a:r>
              <a:rPr dirty="0" err="1"/>
              <a:t>ApplicationDbContext</a:t>
            </a:r>
            <a:r>
              <a:rPr dirty="0"/>
              <a:t>&gt;();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سفارشی‌سازی مدل کاربر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فیلدهای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دلخواه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ApplicationUser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ارث‌بری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سپس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خصوصیت‌های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نظر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4756430" cy="1027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public class </a:t>
            </a:r>
            <a:r>
              <a:rPr dirty="0" err="1"/>
              <a:t>ApplicationUser</a:t>
            </a:r>
            <a:r>
              <a:rPr dirty="0"/>
              <a:t> : </a:t>
            </a:r>
            <a:r>
              <a:rPr dirty="0" err="1"/>
              <a:t>IdentityUser</a:t>
            </a:r>
            <a:r>
              <a:rPr dirty="0"/>
              <a:t> { </a:t>
            </a:r>
            <a:endParaRPr lang="en-US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public string </a:t>
            </a:r>
            <a:r>
              <a:rPr dirty="0" err="1"/>
              <a:t>FullName</a:t>
            </a:r>
            <a:r>
              <a:rPr dirty="0"/>
              <a:t> { get; set; } </a:t>
            </a:r>
            <a:endParaRPr lang="en-US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آشنایی با Claims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>
                <a:latin typeface="Vazirmatn Black"/>
              </a:rPr>
              <a:t>Claim</a:t>
            </a:r>
            <a:r>
              <a:rPr lang="fa-IR" sz="4400" b="1" dirty="0">
                <a:latin typeface="Vazirmatn Black"/>
              </a:rPr>
              <a:t> 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چیست</a:t>
            </a:r>
            <a:r>
              <a:rPr sz="4400" b="1" dirty="0">
                <a:latin typeface="Vazirmatn Black"/>
              </a:rPr>
              <a:t>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قالب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جفت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کلید-مقدار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ذخیره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بیانگر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عنوان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مثال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ایمیل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Claim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جفت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کلید-مقدار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ذخیره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جزئیات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pic>
        <p:nvPicPr>
          <p:cNvPr id="5" name="Picture 4" descr="A diagram of a student&#10;&#10;AI-generated content may be incorrect.">
            <a:extLst>
              <a:ext uri="{FF2B5EF4-FFF2-40B4-BE49-F238E27FC236}">
                <a16:creationId xmlns:a16="http://schemas.microsoft.com/office/drawing/2014/main" id="{CC83CCB9-C33D-1A07-22B9-44C3A106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2959645"/>
            <a:ext cx="4639470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ساختار Claims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178510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قسمت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1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Typ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e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(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نوع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2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Value (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مقدار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3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Issuer (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منشأ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صادرکننده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7517A-A875-198E-437F-2948AD0EC242}"/>
              </a:ext>
            </a:extLst>
          </p:cNvPr>
          <p:cNvSpPr txBox="1"/>
          <p:nvPr/>
        </p:nvSpPr>
        <p:spPr>
          <a:xfrm>
            <a:off x="457200" y="3956179"/>
            <a:ext cx="5750292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claims = new List&lt;Claim&gt;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new Claim(</a:t>
            </a:r>
            <a:r>
              <a:rPr dirty="0" err="1"/>
              <a:t>ClaimTypes.Name</a:t>
            </a:r>
            <a:r>
              <a:rPr dirty="0"/>
              <a:t>, "John Doe"),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new Claim(</a:t>
            </a:r>
            <a:r>
              <a:rPr dirty="0" err="1"/>
              <a:t>ClaimTypes.Email</a:t>
            </a:r>
            <a:r>
              <a:rPr dirty="0"/>
              <a:t>, "john.doe@example.com"),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new Claim(</a:t>
            </a:r>
            <a:r>
              <a:rPr dirty="0" err="1"/>
              <a:t>ClaimTypes.Role</a:t>
            </a:r>
            <a:r>
              <a:rPr dirty="0"/>
              <a:t>, "Admin")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identity = new </a:t>
            </a:r>
            <a:r>
              <a:rPr dirty="0" err="1"/>
              <a:t>ClaimsIdentity</a:t>
            </a:r>
            <a:r>
              <a:rPr dirty="0"/>
              <a:t>(claims, "</a:t>
            </a:r>
            <a:r>
              <a:rPr dirty="0" err="1"/>
              <a:t>MyAuthType</a:t>
            </a:r>
            <a:r>
              <a:rPr dirty="0"/>
              <a:t>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principal = new </a:t>
            </a:r>
            <a:r>
              <a:rPr dirty="0" err="1"/>
              <a:t>ClaimsPrincipal</a:t>
            </a:r>
            <a:r>
              <a:rPr dirty="0"/>
              <a:t>(identity);</a:t>
            </a:r>
          </a:p>
        </p:txBody>
      </p:sp>
      <p:pic>
        <p:nvPicPr>
          <p:cNvPr id="5" name="Picture 4" descr="A diagram of a student&#10;&#10;AI-generated content may be incorrect.">
            <a:extLst>
              <a:ext uri="{FF2B5EF4-FFF2-40B4-BE49-F238E27FC236}">
                <a16:creationId xmlns:a16="http://schemas.microsoft.com/office/drawing/2014/main" id="{D4467A3B-417B-CE3B-8E57-B2512767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0" y="1831141"/>
            <a:ext cx="4639470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ایجاد</a:t>
            </a:r>
            <a:r>
              <a:rPr sz="4400" b="1" dirty="0">
                <a:latin typeface="Vazirmatn Black"/>
              </a:rPr>
              <a:t> Claims </a:t>
            </a:r>
            <a:r>
              <a:rPr sz="4400" b="1" dirty="0" err="1">
                <a:latin typeface="Vazirmatn Black"/>
              </a:rPr>
              <a:t>در</a:t>
            </a:r>
            <a:r>
              <a:rPr sz="4400" b="1" dirty="0">
                <a:latin typeface="Vazirmatn Black"/>
              </a:rPr>
              <a:t> ASP.NET Core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138114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راحتی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هنگام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احراز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هویت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هنگام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token JWT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اینجا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مثالی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نحوه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افزودن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نشان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29" y="2697163"/>
            <a:ext cx="5750292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claims = new List&lt;Claim&gt;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new Claim(</a:t>
            </a:r>
            <a:r>
              <a:rPr dirty="0" err="1"/>
              <a:t>ClaimTypes.Name</a:t>
            </a:r>
            <a:r>
              <a:rPr dirty="0"/>
              <a:t>, "John Doe"),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new Claim(</a:t>
            </a:r>
            <a:r>
              <a:rPr dirty="0" err="1"/>
              <a:t>ClaimTypes.Email</a:t>
            </a:r>
            <a:r>
              <a:rPr dirty="0"/>
              <a:t>, "john.doe@example.com"),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new Claim(</a:t>
            </a:r>
            <a:r>
              <a:rPr dirty="0" err="1"/>
              <a:t>ClaimTypes.Role</a:t>
            </a:r>
            <a:r>
              <a:rPr dirty="0"/>
              <a:t>, "Admin")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identity = new </a:t>
            </a:r>
            <a:r>
              <a:rPr dirty="0" err="1"/>
              <a:t>ClaimsIdentity</a:t>
            </a:r>
            <a:r>
              <a:rPr dirty="0"/>
              <a:t>(claims, "</a:t>
            </a:r>
            <a:r>
              <a:rPr dirty="0" err="1"/>
              <a:t>MyAuthType</a:t>
            </a:r>
            <a:r>
              <a:rPr dirty="0"/>
              <a:t>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principal = new </a:t>
            </a:r>
            <a:r>
              <a:rPr dirty="0" err="1"/>
              <a:t>ClaimsPrincipal</a:t>
            </a:r>
            <a:r>
              <a:rPr dirty="0"/>
              <a:t>(identity);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کاربرد Claims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273973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شخصی‌سازی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تجربه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بسیار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مفید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ذخیره‌شده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مجوزهای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بدهید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دهید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.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C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laims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fa-IR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نکات کلیدی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>
                <a:latin typeface="Vazirmatn Light" pitchFamily="2" charset="-78"/>
                <a:cs typeface="Vazirmatn Light" pitchFamily="2" charset="-78"/>
              </a:rPr>
              <a:t>معمولا در سیستم </a:t>
            </a:r>
            <a:r>
              <a:rPr lang="fa-IR" dirty="0" err="1">
                <a:latin typeface="Vazirmatn Light" pitchFamily="2" charset="-78"/>
                <a:cs typeface="Vazirmatn Light" pitchFamily="2" charset="-78"/>
              </a:rPr>
              <a:t>هایی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که قرار هست در </a:t>
            </a:r>
            <a:r>
              <a:rPr lang="en-US" dirty="0">
                <a:latin typeface="Vazirmatn Light" pitchFamily="2" charset="-78"/>
                <a:cs typeface="Vazirmatn Light" pitchFamily="2" charset="-78"/>
              </a:rPr>
              <a:t>Cookie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اطلاعات را ذخیره کنیم استفاده می شوند.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کار با ClaimsPrincipal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584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ClaimsPrincipal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نماینده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فعلی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مجموعه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تعلق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مربوط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فعلی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ClaimsPrincipal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استخراج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ClaimsPrincipal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عنوان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نماینده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C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laims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استخراج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743985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</a:t>
            </a:r>
            <a:r>
              <a:rPr dirty="0" err="1"/>
              <a:t>userClaims</a:t>
            </a:r>
            <a:r>
              <a:rPr dirty="0"/>
              <a:t> = </a:t>
            </a:r>
            <a:r>
              <a:rPr dirty="0" err="1"/>
              <a:t>User.Claims</a:t>
            </a:r>
            <a:r>
              <a:rPr dirty="0"/>
              <a:t>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foreach (var claim in </a:t>
            </a:r>
            <a:r>
              <a:rPr dirty="0" err="1"/>
              <a:t>userClaims</a:t>
            </a:r>
            <a:r>
              <a:rPr dirty="0"/>
              <a:t>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</a:t>
            </a:r>
            <a:r>
              <a:rPr dirty="0" err="1"/>
              <a:t>Console.WriteLine</a:t>
            </a:r>
            <a:r>
              <a:rPr dirty="0"/>
              <a:t>($"Claim Type: {</a:t>
            </a:r>
            <a:r>
              <a:rPr dirty="0" err="1"/>
              <a:t>claim.Type</a:t>
            </a:r>
            <a:r>
              <a:rPr dirty="0"/>
              <a:t>}, Value: {</a:t>
            </a:r>
            <a:r>
              <a:rPr dirty="0" err="1"/>
              <a:t>claim.Value</a:t>
            </a:r>
            <a:r>
              <a:rPr dirty="0"/>
              <a:t>}");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مقدمه‌ای بر Identity در ASP.NET Core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273973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هویت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احراز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هویت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اپلیکیشن‌های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توسعه‌دهندگان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اپلیکیشن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ثبت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خروج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ادعاها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ارائه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خروج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فراهم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;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پشتیبانی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احراز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هویت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;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گسترش‌پذیری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5551520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using </a:t>
            </a:r>
            <a:r>
              <a:rPr dirty="0" err="1"/>
              <a:t>Microsoft.AspNetCore.Identity</a:t>
            </a:r>
            <a:r>
              <a:rPr dirty="0"/>
              <a:t>; </a:t>
            </a:r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services.AddIdentity</a:t>
            </a:r>
            <a:r>
              <a:rPr dirty="0"/>
              <a:t>&lt;</a:t>
            </a:r>
            <a:r>
              <a:rPr dirty="0" err="1"/>
              <a:t>ApplicationUser</a:t>
            </a:r>
            <a:r>
              <a:rPr dirty="0"/>
              <a:t>, </a:t>
            </a:r>
            <a:r>
              <a:rPr dirty="0" err="1"/>
              <a:t>IdentityRole</a:t>
            </a:r>
            <a:r>
              <a:rPr dirty="0"/>
              <a:t>&gt;() 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.</a:t>
            </a:r>
            <a:r>
              <a:rPr dirty="0" err="1"/>
              <a:t>AddEntityFrameworkStores</a:t>
            </a:r>
            <a:r>
              <a:rPr dirty="0"/>
              <a:t>&lt;</a:t>
            </a:r>
            <a:r>
              <a:rPr dirty="0" err="1"/>
              <a:t>ApplicationDbContext</a:t>
            </a:r>
            <a:r>
              <a:rPr dirty="0"/>
              <a:t>&gt;() 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.</a:t>
            </a:r>
            <a:r>
              <a:rPr dirty="0" err="1"/>
              <a:t>AddDefaultTokenProviders</a:t>
            </a:r>
            <a:r>
              <a:rPr dirty="0"/>
              <a:t>();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نحوه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افزودن</a:t>
            </a:r>
            <a:r>
              <a:rPr sz="4400" b="1" dirty="0">
                <a:latin typeface="Vazirmatn Black"/>
              </a:rPr>
              <a:t> Claims </a:t>
            </a:r>
            <a:r>
              <a:rPr sz="4400" b="1" dirty="0" err="1">
                <a:latin typeface="Vazirmatn Black"/>
              </a:rPr>
              <a:t>سفارشی</a:t>
            </a:r>
            <a:endParaRPr sz="4400" b="1" dirty="0">
              <a:latin typeface="Vazirmatn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584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تجربه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دهید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فرض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بخواهید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تاریخ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اشتراک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به‌عنوان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5750292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claims = new List&lt;Claim&gt;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new Claim("</a:t>
            </a:r>
            <a:r>
              <a:rPr dirty="0" err="1"/>
              <a:t>SubscriptionDate</a:t>
            </a:r>
            <a:r>
              <a:rPr dirty="0"/>
              <a:t>", "2023-10-01")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identity = new </a:t>
            </a:r>
            <a:r>
              <a:rPr dirty="0" err="1"/>
              <a:t>ClaimsIdentity</a:t>
            </a:r>
            <a:r>
              <a:rPr dirty="0"/>
              <a:t>(claims, "</a:t>
            </a:r>
            <a:r>
              <a:rPr dirty="0" err="1"/>
              <a:t>MyAuthType</a:t>
            </a:r>
            <a:r>
              <a:rPr dirty="0"/>
              <a:t>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principal = new </a:t>
            </a:r>
            <a:r>
              <a:rPr dirty="0" err="1"/>
              <a:t>ClaimsPrincipal</a:t>
            </a:r>
            <a:r>
              <a:rPr dirty="0"/>
              <a:t>(identity);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آشنایی با Authorize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آشنایی با Authorize در ASP.NET Core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78180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Authorize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مهم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بخش‌های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مشخص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بیشتری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برنامه‌تان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لایه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آسان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3563796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[Authorize(Roles="Admin")]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AdminPanel</a:t>
            </a:r>
            <a:r>
              <a:rPr dirty="0"/>
              <a:t>(){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return View();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sz="3200" b="1" dirty="0" err="1">
                <a:latin typeface="Vazirmatn Black"/>
              </a:rPr>
              <a:t>تفاوت</a:t>
            </a:r>
            <a:r>
              <a:rPr sz="3200" b="1" dirty="0">
                <a:latin typeface="Vazirmatn Black"/>
              </a:rPr>
              <a:t> </a:t>
            </a:r>
            <a:r>
              <a:rPr sz="3200" b="1" dirty="0" err="1">
                <a:latin typeface="Vazirmatn Black"/>
              </a:rPr>
              <a:t>بین</a:t>
            </a:r>
            <a:r>
              <a:rPr sz="3200" b="1" dirty="0">
                <a:latin typeface="Vazirmatn Black"/>
              </a:rPr>
              <a:t> Role-based و Policy-based Authorization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46933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دو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342900" indent="-342900" algn="r" rt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Authorization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(Role-based)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تعیین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انجام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342900" indent="-342900" algn="r" rt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Authorization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(Policy-based)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بیشتری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قوانین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فراهم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سطحی</a:t>
            </a:r>
            <a:endParaRPr lang="fa-IR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قوانین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Role و Policy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763863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services.AddAuthorization</a:t>
            </a:r>
            <a:r>
              <a:rPr dirty="0"/>
              <a:t>(options =&gt;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</a:t>
            </a:r>
            <a:r>
              <a:rPr dirty="0" err="1"/>
              <a:t>options.AddPolicy</a:t>
            </a:r>
            <a:r>
              <a:rPr dirty="0"/>
              <a:t>("</a:t>
            </a:r>
            <a:r>
              <a:rPr dirty="0" err="1"/>
              <a:t>RequireAdmin</a:t>
            </a:r>
            <a:r>
              <a:rPr dirty="0"/>
              <a:t>", policy =&gt; </a:t>
            </a:r>
            <a:r>
              <a:rPr dirty="0" err="1"/>
              <a:t>policy.RequireRole</a:t>
            </a:r>
            <a:r>
              <a:rPr dirty="0"/>
              <a:t>("Admin"));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});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استفاده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از</a:t>
            </a:r>
            <a:r>
              <a:rPr sz="4400" b="1" dirty="0">
                <a:latin typeface="Vazirmatn Black"/>
              </a:rPr>
              <a:t> Claims </a:t>
            </a:r>
            <a:r>
              <a:rPr sz="4400" b="1" dirty="0" err="1">
                <a:latin typeface="Vazirmatn Black"/>
              </a:rPr>
              <a:t>برای</a:t>
            </a:r>
            <a:r>
              <a:rPr sz="4400" b="1" dirty="0">
                <a:latin typeface="Vazirmatn Black"/>
              </a:rPr>
              <a:t> Authorization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3154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درباره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طول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فرآیند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Authorization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ایمیل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وضعیت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حساب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دیگری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باشند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بالا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سفارشی‌سازی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942758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services.AddAuthorization</a:t>
            </a:r>
            <a:r>
              <a:rPr dirty="0"/>
              <a:t>(options =&gt;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</a:t>
            </a:r>
            <a:r>
              <a:rPr dirty="0" err="1"/>
              <a:t>options.AddPolicy</a:t>
            </a:r>
            <a:r>
              <a:rPr dirty="0"/>
              <a:t>("</a:t>
            </a:r>
            <a:r>
              <a:rPr dirty="0" err="1"/>
              <a:t>EmailVerified</a:t>
            </a:r>
            <a:r>
              <a:rPr dirty="0"/>
              <a:t>", policy =&gt; </a:t>
            </a:r>
            <a:r>
              <a:rPr dirty="0" err="1"/>
              <a:t>policy.RequireClaim</a:t>
            </a:r>
            <a:r>
              <a:rPr dirty="0"/>
              <a:t>("</a:t>
            </a:r>
            <a:r>
              <a:rPr dirty="0" err="1"/>
              <a:t>EmailVerified</a:t>
            </a:r>
            <a:r>
              <a:rPr dirty="0"/>
              <a:t>", "true"));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});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اعمال Authorize در کنترلرها و اکشن‌ها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69304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Authorize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سطح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اکشن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بیشتری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جهت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قوانین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سطح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اکشن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قوانین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بخش‌های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3563796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[Authorize("</a:t>
            </a:r>
            <a:r>
              <a:rPr dirty="0" err="1"/>
              <a:t>EmailVerified</a:t>
            </a:r>
            <a:r>
              <a:rPr dirty="0"/>
              <a:t>")]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SecureArea</a:t>
            </a:r>
            <a:r>
              <a:rPr dirty="0"/>
              <a:t>(){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return View();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sz="5400" b="1" dirty="0">
                <a:latin typeface="Vazirmatn Black"/>
              </a:rPr>
              <a:t>Authorize </a:t>
            </a:r>
            <a:r>
              <a:rPr sz="5400" b="1" dirty="0" err="1">
                <a:latin typeface="Vazirmatn Black"/>
              </a:rPr>
              <a:t>بر</a:t>
            </a:r>
            <a:r>
              <a:rPr sz="5400" b="1" dirty="0">
                <a:latin typeface="Vazirmatn Black"/>
              </a:rPr>
              <a:t> </a:t>
            </a:r>
            <a:r>
              <a:rPr sz="5400" b="1" dirty="0" err="1">
                <a:latin typeface="Vazirmatn Black"/>
              </a:rPr>
              <a:t>اساس</a:t>
            </a:r>
            <a:r>
              <a:rPr sz="5400" b="1" dirty="0">
                <a:latin typeface="Vazirmatn Black"/>
              </a:rPr>
              <a:t> Claim </a:t>
            </a:r>
            <a:r>
              <a:rPr sz="5400" b="1" dirty="0" err="1">
                <a:latin typeface="Vazirmatn Black"/>
              </a:rPr>
              <a:t>ها</a:t>
            </a:r>
            <a:endParaRPr sz="5400" b="1" dirty="0">
              <a:latin typeface="Vazirmatn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تحلیل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عملکرد</a:t>
            </a:r>
            <a:r>
              <a:rPr sz="4400" b="1" dirty="0">
                <a:latin typeface="Vazirmatn Black"/>
              </a:rPr>
              <a:t> Authorize </a:t>
            </a:r>
            <a:r>
              <a:rPr sz="4400" b="1" dirty="0" err="1">
                <a:latin typeface="Vazirmatn Black"/>
              </a:rPr>
              <a:t>بر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اساس</a:t>
            </a:r>
            <a:r>
              <a:rPr sz="4400" b="1" dirty="0">
                <a:latin typeface="Vazirmatn Black"/>
              </a:rPr>
              <a:t> Claim </a:t>
            </a:r>
            <a:r>
              <a:rPr sz="4400" b="1" dirty="0" err="1">
                <a:latin typeface="Vazirmatn Black"/>
              </a:rPr>
              <a:t>ها</a:t>
            </a:r>
            <a:endParaRPr sz="4400" b="1" dirty="0">
              <a:latin typeface="Vazirmatn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046988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مدیریت دسترسی بر اساس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Claim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ها اجازه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تا برنامه بتواند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به‌طور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دقیق‌تر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مطمئن‌تر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دسترسی کاربران را کنترل کند و امنیت بیشتری فراهم سازد.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نکات کلیدی: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Claim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ها باید معتبر و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به‌روز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باشند.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بررسی عملکرد و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گزارش‌گیری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از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Authorize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ضروری است.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تعیین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مناسب امنیت برنامه را افزایش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fa-IR"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E67FE-21A1-34DE-17DD-F60D0B73B08F}"/>
              </a:ext>
            </a:extLst>
          </p:cNvPr>
          <p:cNvSpPr txBox="1"/>
          <p:nvPr/>
        </p:nvSpPr>
        <p:spPr>
          <a:xfrm>
            <a:off x="345233" y="3843902"/>
            <a:ext cx="6097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[Authorize(Claim = "Role", "Admin")]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400" dirty="0"/>
              <a:t>public class </a:t>
            </a:r>
            <a:r>
              <a:rPr lang="en-US" sz="1400" dirty="0" err="1"/>
              <a:t>AdminController</a:t>
            </a:r>
            <a:r>
              <a:rPr lang="en-US" sz="1400" dirty="0"/>
              <a:t> : Controller{   </a:t>
            </a:r>
            <a:endParaRPr lang="fa-IR" sz="1400" dirty="0"/>
          </a:p>
          <a:p>
            <a:r>
              <a:rPr lang="en-US" sz="1400" dirty="0"/>
              <a:t> // ...</a:t>
            </a:r>
            <a:endParaRPr lang="fa-IR" sz="1400" dirty="0"/>
          </a:p>
          <a:p>
            <a:r>
              <a:rPr lang="en-US" sz="1400" dirty="0"/>
              <a:t>}</a:t>
            </a:r>
            <a:endParaRPr lang="fa-IR" sz="1400" dirty="0"/>
          </a:p>
          <a:p>
            <a:endParaRPr lang="fa-IR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Authorize بر اساس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مفهوم Policy در Authorize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69304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Policy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شرایط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بخش‌های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انعطاف‌پذیری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بیشتری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نسبت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قدیمی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فراهم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Policy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شرایط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RequireRole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ش.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پیاده‌سازی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سرویس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AddAuthorization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87935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sz="1100" dirty="0"/>
          </a:p>
          <a:p>
            <a:pPr algn="l">
              <a:defRPr sz="1400">
                <a:latin typeface="Consolas"/>
              </a:defRPr>
            </a:pPr>
            <a:r>
              <a:rPr sz="1100" dirty="0" err="1"/>
              <a:t>services.AddAuthorization</a:t>
            </a:r>
            <a:r>
              <a:rPr sz="1100" dirty="0"/>
              <a:t>(options =&gt; { </a:t>
            </a:r>
            <a:r>
              <a:rPr sz="1100" dirty="0" err="1"/>
              <a:t>options.AddPolicy</a:t>
            </a:r>
            <a:r>
              <a:rPr sz="1100" dirty="0"/>
              <a:t>("</a:t>
            </a:r>
            <a:r>
              <a:rPr sz="1100" dirty="0" err="1"/>
              <a:t>AdminOnly</a:t>
            </a:r>
            <a:r>
              <a:rPr sz="1100" dirty="0"/>
              <a:t>", policy =&gt; </a:t>
            </a:r>
            <a:r>
              <a:rPr sz="1100" dirty="0" err="1"/>
              <a:t>policy.RequireRole</a:t>
            </a:r>
            <a:r>
              <a:rPr sz="1100" dirty="0"/>
              <a:t>("Admin")); });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نصب و پیکربندی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نصب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ابتدا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وابستگی‌های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مربوطه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پروژه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سپس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سرویس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استارتاپ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پیکربندی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پیکربندی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اولیه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معمولا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سرویس‌ها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اتصال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نصب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طریق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NuGet</a:t>
            </a:r>
            <a:endParaRPr lang="en-US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پیکربندی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سرویس‌های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endParaRPr lang="en-US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اتصال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ذخیره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اطلاعات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545213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services.AddIdentity</a:t>
            </a:r>
            <a:r>
              <a:rPr dirty="0"/>
              <a:t>&lt;</a:t>
            </a:r>
            <a:r>
              <a:rPr dirty="0" err="1"/>
              <a:t>ApplicationUser</a:t>
            </a:r>
            <a:r>
              <a:rPr dirty="0"/>
              <a:t>, </a:t>
            </a:r>
            <a:r>
              <a:rPr dirty="0" err="1"/>
              <a:t>IdentityRole</a:t>
            </a:r>
            <a:r>
              <a:rPr dirty="0"/>
              <a:t>&gt;()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.</a:t>
            </a:r>
            <a:r>
              <a:rPr dirty="0" err="1"/>
              <a:t>AddEntityFrameworkStores</a:t>
            </a:r>
            <a:r>
              <a:rPr dirty="0"/>
              <a:t>&lt;</a:t>
            </a:r>
            <a:r>
              <a:rPr dirty="0" err="1"/>
              <a:t>ApplicationDbContext</a:t>
            </a:r>
            <a:r>
              <a:rPr dirty="0"/>
              <a:t>&gt;()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.</a:t>
            </a:r>
            <a:r>
              <a:rPr dirty="0" err="1"/>
              <a:t>AddDefaultTokenProviders</a:t>
            </a:r>
            <a:r>
              <a:rPr dirty="0"/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AC8A2-0071-A287-ED90-62E49A2A0EE3}"/>
              </a:ext>
            </a:extLst>
          </p:cNvPr>
          <p:cNvSpPr txBox="1"/>
          <p:nvPr/>
        </p:nvSpPr>
        <p:spPr>
          <a:xfrm>
            <a:off x="457199" y="2277617"/>
            <a:ext cx="7604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rPr lang="en-US" dirty="0"/>
              <a:t>dotnet add package </a:t>
            </a:r>
            <a:r>
              <a:rPr lang="en-US" dirty="0" err="1"/>
              <a:t>Microsoft.AspNetCore.Identity.EntityFrameworkCore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افزودن Policy به Middleware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178510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Policy‌ها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Pipeline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مربوط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Authorization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پیاده‌سازی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Attribute [Authorize].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Policy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3762568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[Authorize(Policy = "</a:t>
            </a:r>
            <a:r>
              <a:rPr dirty="0" err="1"/>
              <a:t>AdminOnly</a:t>
            </a:r>
            <a:r>
              <a:rPr dirty="0"/>
              <a:t>")]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AdminPanel</a:t>
            </a:r>
            <a:r>
              <a:rPr dirty="0"/>
              <a:t>()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return View();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ایجاد Policy‌های پیچیده با شرایط سفارشی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49299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Policy‌های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بسازید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ترکیبی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باشد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ساخت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Policy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Assertion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شروط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منطقی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Policy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متدهای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پویا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234947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services.AddAuthorization</a:t>
            </a:r>
            <a:r>
              <a:rPr dirty="0"/>
              <a:t>(options =&gt;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options.AddPolicy</a:t>
            </a:r>
            <a:r>
              <a:rPr dirty="0"/>
              <a:t>("Over18", policy =&gt;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policy.RequireAssertion</a:t>
            </a:r>
            <a:r>
              <a:rPr dirty="0"/>
              <a:t>(context =&gt; </a:t>
            </a:r>
            <a:r>
              <a:rPr dirty="0" err="1"/>
              <a:t>context.User.HasClaim</a:t>
            </a:r>
            <a:r>
              <a:rPr dirty="0"/>
              <a:t>(c =&gt; </a:t>
            </a:r>
            <a:r>
              <a:rPr dirty="0" err="1"/>
              <a:t>c.Type</a:t>
            </a:r>
            <a:r>
              <a:rPr dirty="0"/>
              <a:t> == "Age" &amp;&amp;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int.Parse</a:t>
            </a:r>
            <a:r>
              <a:rPr dirty="0"/>
              <a:t>(</a:t>
            </a:r>
            <a:r>
              <a:rPr dirty="0" err="1"/>
              <a:t>c.Value</a:t>
            </a:r>
            <a:r>
              <a:rPr dirty="0"/>
              <a:t>) &gt;= 18)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));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818DE-B25F-1B64-9CEB-54757B46F655}"/>
              </a:ext>
            </a:extLst>
          </p:cNvPr>
          <p:cNvSpPr txBox="1"/>
          <p:nvPr/>
        </p:nvSpPr>
        <p:spPr>
          <a:xfrm>
            <a:off x="457200" y="2397948"/>
            <a:ext cx="58502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services.AddAuthorization</a:t>
            </a:r>
            <a:r>
              <a:rPr lang="en-US" sz="1400" dirty="0">
                <a:latin typeface="Consolas" panose="020B0609020204030204" pitchFamily="49" charset="0"/>
              </a:rPr>
              <a:t>(options =&gt;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options.AddPolicy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 err="1">
                <a:latin typeface="Consolas" panose="020B0609020204030204" pitchFamily="49" charset="0"/>
              </a:rPr>
              <a:t>SeniorManager</a:t>
            </a:r>
            <a:r>
              <a:rPr lang="en-US" sz="1400" dirty="0">
                <a:latin typeface="Consolas" panose="020B0609020204030204" pitchFamily="49" charset="0"/>
              </a:rPr>
              <a:t>", policy =&gt;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policy.RequireClaim</a:t>
            </a:r>
            <a:r>
              <a:rPr lang="en-US" sz="1400" dirty="0">
                <a:latin typeface="Consolas" panose="020B0609020204030204" pitchFamily="49" charset="0"/>
              </a:rPr>
              <a:t>("Role", "Manager")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      .</a:t>
            </a:r>
            <a:r>
              <a:rPr lang="en-US" sz="1400" dirty="0" err="1">
                <a:latin typeface="Consolas" panose="020B0609020204030204" pitchFamily="49" charset="0"/>
              </a:rPr>
              <a:t>RequireClaim</a:t>
            </a:r>
            <a:r>
              <a:rPr lang="en-US" sz="1400" dirty="0">
                <a:latin typeface="Consolas" panose="020B0609020204030204" pitchFamily="49" charset="0"/>
              </a:rPr>
              <a:t>("Experience", "5", "6", "7</a:t>
            </a:r>
            <a:r>
              <a:rPr lang="fa-IR" sz="1400" dirty="0">
                <a:latin typeface="Consolas" panose="020B0609020204030204" pitchFamily="49" charset="0"/>
              </a:rPr>
              <a:t>"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      .</a:t>
            </a:r>
            <a:r>
              <a:rPr lang="en-US" sz="1400" dirty="0" err="1">
                <a:latin typeface="Consolas" panose="020B0609020204030204" pitchFamily="49" charset="0"/>
              </a:rPr>
              <a:t>RequireClaim</a:t>
            </a:r>
            <a:r>
              <a:rPr lang="en-US" sz="1400" dirty="0">
                <a:latin typeface="Consolas" panose="020B0609020204030204" pitchFamily="49" charset="0"/>
              </a:rPr>
              <a:t>("Department", "IT"));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});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استفاده از چند Policy به صورت ترکیبی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49299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Policy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همزمان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Controller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Action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پیاده‌سازی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ترکیب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Policy‌ه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Sequential Policy 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Middleware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167" y="2547258"/>
            <a:ext cx="435888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[Authorize(Policy = "</a:t>
            </a:r>
            <a:r>
              <a:rPr dirty="0" err="1"/>
              <a:t>AdminOnly</a:t>
            </a:r>
            <a:r>
              <a:rPr dirty="0"/>
              <a:t>")]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[Authorize(Policy = "Over18")]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RestrictedAction</a:t>
            </a:r>
            <a:r>
              <a:rPr dirty="0"/>
              <a:t>()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return View();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استفاده از Handler‌های سفارشی برای 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49299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پیاده‌سازی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Policy‌های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پیچیده‌تر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Custom Policy Handlers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ساخت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Handler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Policy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AuthorizationHandlerContext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جهت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ارزیاب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ی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 C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laims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شرط‌های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پیشرفته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5" y="3267075"/>
            <a:ext cx="9417963" cy="19543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public class </a:t>
            </a:r>
            <a:r>
              <a:rPr sz="1100" dirty="0" err="1"/>
              <a:t>MinimumAgeHandler</a:t>
            </a:r>
            <a:r>
              <a:rPr sz="1100" dirty="0"/>
              <a:t> : </a:t>
            </a:r>
            <a:r>
              <a:rPr sz="1100" dirty="0" err="1"/>
              <a:t>AuthorizationHandler</a:t>
            </a:r>
            <a:r>
              <a:rPr sz="1100" dirty="0"/>
              <a:t>&lt;</a:t>
            </a:r>
            <a:r>
              <a:rPr sz="1100" dirty="0" err="1"/>
              <a:t>MinimumAgeRequirement</a:t>
            </a:r>
            <a:r>
              <a:rPr sz="1100" dirty="0"/>
              <a:t>&gt; { 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protected override Task </a:t>
            </a:r>
            <a:r>
              <a:rPr sz="1100" dirty="0" err="1"/>
              <a:t>HandleRequirementAsync</a:t>
            </a:r>
            <a:r>
              <a:rPr sz="1100" dirty="0"/>
              <a:t>(</a:t>
            </a:r>
            <a:r>
              <a:rPr sz="1100" dirty="0" err="1"/>
              <a:t>AuthorizationHandlerContext</a:t>
            </a:r>
            <a:r>
              <a:rPr sz="1100" dirty="0"/>
              <a:t> context, </a:t>
            </a:r>
            <a:r>
              <a:rPr sz="1100" dirty="0" err="1"/>
              <a:t>MinimumAgeRequirement</a:t>
            </a:r>
            <a:r>
              <a:rPr sz="1100" dirty="0"/>
              <a:t> requirement) {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 if (!</a:t>
            </a:r>
            <a:r>
              <a:rPr sz="1100" dirty="0" err="1"/>
              <a:t>context.User.HasClaim</a:t>
            </a:r>
            <a:r>
              <a:rPr sz="1100" dirty="0"/>
              <a:t>(c =&gt; </a:t>
            </a:r>
            <a:r>
              <a:rPr sz="1100" dirty="0" err="1"/>
              <a:t>c.Type</a:t>
            </a:r>
            <a:r>
              <a:rPr sz="1100" dirty="0"/>
              <a:t> == "Age"))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lang="fa-IR" sz="1100" dirty="0"/>
              <a:t>	</a:t>
            </a:r>
            <a:r>
              <a:rPr sz="1100" dirty="0"/>
              <a:t> return </a:t>
            </a:r>
            <a:r>
              <a:rPr sz="1100" dirty="0" err="1"/>
              <a:t>Task.CompletedTask</a:t>
            </a:r>
            <a:r>
              <a:rPr sz="1100" dirty="0"/>
              <a:t>; 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int age = </a:t>
            </a:r>
            <a:r>
              <a:rPr sz="1100" dirty="0" err="1"/>
              <a:t>int.Parse</a:t>
            </a:r>
            <a:r>
              <a:rPr sz="1100" dirty="0"/>
              <a:t>(</a:t>
            </a:r>
            <a:r>
              <a:rPr sz="1100" dirty="0" err="1"/>
              <a:t>context.User.FindFirst</a:t>
            </a:r>
            <a:r>
              <a:rPr sz="1100" dirty="0"/>
              <a:t>(c =&gt; </a:t>
            </a:r>
            <a:r>
              <a:rPr sz="1100" dirty="0" err="1"/>
              <a:t>c.Type</a:t>
            </a:r>
            <a:r>
              <a:rPr sz="1100" dirty="0"/>
              <a:t> == "Age").Value);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if (age &gt;= </a:t>
            </a:r>
            <a:r>
              <a:rPr sz="1100" dirty="0" err="1"/>
              <a:t>requirement.MinimumAge</a:t>
            </a:r>
            <a:r>
              <a:rPr sz="1100" dirty="0"/>
              <a:t>) 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lang="fa-IR" sz="1100" dirty="0"/>
              <a:t>	</a:t>
            </a:r>
            <a:r>
              <a:rPr sz="1100" dirty="0" err="1"/>
              <a:t>context.Succeed</a:t>
            </a:r>
            <a:r>
              <a:rPr sz="1100" dirty="0"/>
              <a:t>(requirement); 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return </a:t>
            </a:r>
            <a:r>
              <a:rPr sz="1100" dirty="0" err="1"/>
              <a:t>Task.CompletedTask</a:t>
            </a:r>
            <a:r>
              <a:rPr sz="1100" dirty="0"/>
              <a:t>; 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} </a:t>
            </a:r>
            <a:endParaRPr lang="fa-IR"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}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sz="4800" b="1" dirty="0">
                <a:latin typeface="Vazirmatn Black"/>
              </a:rPr>
              <a:t>Authorize </a:t>
            </a:r>
            <a:r>
              <a:rPr sz="4800" b="1" dirty="0" err="1">
                <a:latin typeface="Vazirmatn Black"/>
              </a:rPr>
              <a:t>بر</a:t>
            </a:r>
            <a:r>
              <a:rPr sz="4800" b="1" dirty="0">
                <a:latin typeface="Vazirmatn Black"/>
              </a:rPr>
              <a:t> </a:t>
            </a:r>
            <a:r>
              <a:rPr sz="4800" b="1" dirty="0" err="1">
                <a:latin typeface="Vazirmatn Black"/>
              </a:rPr>
              <a:t>اساس</a:t>
            </a:r>
            <a:r>
              <a:rPr sz="4800" b="1" dirty="0">
                <a:latin typeface="Vazirmatn Black"/>
              </a:rPr>
              <a:t> Resource </a:t>
            </a:r>
            <a:r>
              <a:rPr sz="4800" b="1" dirty="0" err="1">
                <a:latin typeface="Vazirmatn Black"/>
              </a:rPr>
              <a:t>ها</a:t>
            </a:r>
            <a:endParaRPr sz="4800" b="1" dirty="0">
              <a:latin typeface="Vazirmatn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Identity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مدیریت دسترسی بر اساس Resource 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28936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اجازه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سیستم‌هایی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IAuthorizationRequirement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قوانین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منبع‌محور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اضافه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قوانین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Handler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مرتبط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بالا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شخصی‌سازی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6077305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services.AddAuthorization</a:t>
            </a:r>
            <a:r>
              <a:rPr dirty="0"/>
              <a:t>(options =&gt;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</a:t>
            </a:r>
            <a:r>
              <a:rPr dirty="0" err="1"/>
              <a:t>options.AddPolicy</a:t>
            </a:r>
            <a:r>
              <a:rPr dirty="0"/>
              <a:t>("</a:t>
            </a:r>
            <a:r>
              <a:rPr dirty="0" err="1"/>
              <a:t>ResourcePolicy</a:t>
            </a:r>
            <a:r>
              <a:rPr dirty="0"/>
              <a:t>", policy =&gt;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	</a:t>
            </a:r>
            <a:r>
              <a:rPr dirty="0" err="1"/>
              <a:t>policy.Requirements.Add</a:t>
            </a:r>
            <a:r>
              <a:rPr dirty="0"/>
              <a:t>(new </a:t>
            </a:r>
            <a:r>
              <a:rPr dirty="0" err="1"/>
              <a:t>ResourceRequirement</a:t>
            </a:r>
            <a:r>
              <a:rPr dirty="0"/>
              <a:t>())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      </a:t>
            </a:r>
            <a:r>
              <a:rPr dirty="0"/>
              <a:t>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});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ایجاد</a:t>
            </a:r>
            <a:r>
              <a:rPr sz="4400" b="1" dirty="0">
                <a:latin typeface="Vazirmatn Black"/>
              </a:rPr>
              <a:t> و </a:t>
            </a:r>
            <a:r>
              <a:rPr sz="4400" b="1" dirty="0" err="1">
                <a:latin typeface="Vazirmatn Black"/>
              </a:rPr>
              <a:t>استفاده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از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Handler‌های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سفارشی</a:t>
            </a:r>
            <a:endParaRPr sz="4400" b="1" dirty="0">
              <a:latin typeface="Vazirmatn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76998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Handler‌های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اجازه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منطق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پیچیده‌تری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خلق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سناریوهای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باشد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IAuthorizationRequirement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AuthorizationHandler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قوانین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نسخه‌سازی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نگهداری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آسان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Handlerها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نوشتن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منطق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شرایط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37128"/>
            <a:ext cx="9417963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sz="1100" dirty="0"/>
          </a:p>
          <a:p>
            <a:pPr algn="l">
              <a:defRPr sz="1400">
                <a:latin typeface="Consolas"/>
              </a:defRPr>
            </a:pPr>
            <a:r>
              <a:rPr sz="1100" dirty="0"/>
              <a:t>public class </a:t>
            </a:r>
            <a:r>
              <a:rPr sz="1100" dirty="0" err="1"/>
              <a:t>ResourceRequirement</a:t>
            </a:r>
            <a:r>
              <a:rPr sz="1100" dirty="0"/>
              <a:t> : </a:t>
            </a:r>
            <a:r>
              <a:rPr sz="1100" dirty="0" err="1"/>
              <a:t>IAuthorizationRequirement</a:t>
            </a:r>
            <a:r>
              <a:rPr sz="1100" dirty="0"/>
              <a:t> {}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public class </a:t>
            </a:r>
            <a:r>
              <a:rPr sz="1100" dirty="0" err="1"/>
              <a:t>ResourceHandler</a:t>
            </a:r>
            <a:r>
              <a:rPr sz="1100" dirty="0"/>
              <a:t> : </a:t>
            </a:r>
            <a:r>
              <a:rPr sz="1100" dirty="0" err="1"/>
              <a:t>AuthorizationHandler</a:t>
            </a:r>
            <a:r>
              <a:rPr sz="1100" dirty="0"/>
              <a:t>&lt;</a:t>
            </a:r>
            <a:r>
              <a:rPr sz="1100" dirty="0" err="1"/>
              <a:t>ResourceRequirement</a:t>
            </a:r>
            <a:r>
              <a:rPr sz="1100" dirty="0"/>
              <a:t>&gt;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protected override Task </a:t>
            </a:r>
            <a:r>
              <a:rPr sz="1100" dirty="0" err="1"/>
              <a:t>HandleRequirementAsync</a:t>
            </a:r>
            <a:r>
              <a:rPr sz="1100" dirty="0"/>
              <a:t>(</a:t>
            </a:r>
            <a:r>
              <a:rPr sz="1100" dirty="0" err="1"/>
              <a:t>AuthorizationHandlerContext</a:t>
            </a:r>
            <a:r>
              <a:rPr sz="1100" dirty="0"/>
              <a:t> context, </a:t>
            </a:r>
            <a:r>
              <a:rPr sz="1100" dirty="0" err="1"/>
              <a:t>ResourceRequirement</a:t>
            </a:r>
            <a:r>
              <a:rPr sz="1100" dirty="0"/>
              <a:t> requirement)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{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    var resource = </a:t>
            </a:r>
            <a:r>
              <a:rPr sz="1100" dirty="0" err="1"/>
              <a:t>context.Resource</a:t>
            </a:r>
            <a:r>
              <a:rPr sz="1100" dirty="0"/>
              <a:t> as </a:t>
            </a:r>
            <a:r>
              <a:rPr sz="1100" dirty="0" err="1"/>
              <a:t>MyResource</a:t>
            </a:r>
            <a:r>
              <a:rPr sz="1100" dirty="0"/>
              <a:t>;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    if (</a:t>
            </a:r>
            <a:r>
              <a:rPr sz="1100" dirty="0" err="1"/>
              <a:t>resource.OwnerId</a:t>
            </a:r>
            <a:r>
              <a:rPr sz="1100" dirty="0"/>
              <a:t> == </a:t>
            </a:r>
            <a:r>
              <a:rPr sz="1100" dirty="0" err="1"/>
              <a:t>context.User.Identity.Name</a:t>
            </a:r>
            <a:r>
              <a:rPr sz="1100" dirty="0"/>
              <a:t>)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    {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        </a:t>
            </a:r>
            <a:r>
              <a:rPr sz="1100" dirty="0" err="1"/>
              <a:t>context.Succeed</a:t>
            </a:r>
            <a:r>
              <a:rPr sz="1100" dirty="0"/>
              <a:t>(requirement);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    }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    return </a:t>
            </a:r>
            <a:r>
              <a:rPr sz="1100" dirty="0" err="1"/>
              <a:t>Task.CompletedTask</a:t>
            </a:r>
            <a:r>
              <a:rPr sz="1100" dirty="0"/>
              <a:t>;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    }</a:t>
            </a:r>
          </a:p>
          <a:p>
            <a:pPr algn="l">
              <a:defRPr sz="1400">
                <a:latin typeface="Consolas"/>
              </a:defRPr>
            </a:pPr>
            <a:r>
              <a:rPr sz="1100" dirty="0"/>
              <a:t>}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اعمال سیاست‌های ترکیبی در دسترسی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76998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گاهی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شرط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به‌صورت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همزمان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ترکیبی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به‌ویژه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پروژه‌هایی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چندلایه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اهمیت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ترکیب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ادعاها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منطق‌های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اختصاصی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ترکیب‌گرها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RequireClaim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RequireRole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6247223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services.AddAuthorization</a:t>
            </a:r>
            <a:r>
              <a:rPr dirty="0"/>
              <a:t>(options =&gt;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</a:t>
            </a:r>
            <a:r>
              <a:rPr dirty="0" err="1"/>
              <a:t>options.AddPolicy</a:t>
            </a:r>
            <a:r>
              <a:rPr dirty="0"/>
              <a:t>("</a:t>
            </a:r>
            <a:r>
              <a:rPr dirty="0" err="1"/>
              <a:t>ComplexPolicy</a:t>
            </a:r>
            <a:r>
              <a:rPr dirty="0"/>
              <a:t>", policy =&gt; 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</a:t>
            </a:r>
            <a:r>
              <a:rPr dirty="0" err="1"/>
              <a:t>policy.Requirements.Add</a:t>
            </a:r>
            <a:r>
              <a:rPr dirty="0"/>
              <a:t>(new </a:t>
            </a:r>
            <a:r>
              <a:rPr dirty="0" err="1"/>
              <a:t>RoleRequirement</a:t>
            </a:r>
            <a:r>
              <a:rPr dirty="0"/>
              <a:t>("Admin"))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           .</a:t>
            </a:r>
            <a:r>
              <a:rPr dirty="0" err="1"/>
              <a:t>RequireClaim</a:t>
            </a:r>
            <a:r>
              <a:rPr dirty="0"/>
              <a:t>("Department", "HR"));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});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افزودن</a:t>
            </a:r>
            <a:r>
              <a:rPr sz="4400" b="1" dirty="0">
                <a:latin typeface="Vazirmatn Black"/>
              </a:rPr>
              <a:t> Identity </a:t>
            </a:r>
            <a:r>
              <a:rPr sz="4400" b="1" dirty="0" err="1">
                <a:latin typeface="Vazirmatn Black"/>
              </a:rPr>
              <a:t>به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پروژه</a:t>
            </a:r>
            <a:endParaRPr sz="4400" b="1" dirty="0">
              <a:latin typeface="Vazirmatn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100027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افزودن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Identity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پروژه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بسته‌های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مرتبط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نصب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لازم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فایل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Startup.cs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Program.cs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اعمال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94275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services.AddDefaultIdentity</a:t>
            </a:r>
            <a:r>
              <a:rPr dirty="0"/>
              <a:t>&lt;</a:t>
            </a:r>
            <a:r>
              <a:rPr dirty="0" err="1"/>
              <a:t>IdentityUser</a:t>
            </a:r>
            <a:r>
              <a:rPr dirty="0"/>
              <a:t>&gt;().</a:t>
            </a:r>
            <a:r>
              <a:rPr dirty="0" err="1"/>
              <a:t>AddEntityFrameworkStores</a:t>
            </a:r>
            <a:r>
              <a:rPr dirty="0"/>
              <a:t>&lt;</a:t>
            </a:r>
            <a:r>
              <a:rPr dirty="0" err="1"/>
              <a:t>ApplicationDbContext</a:t>
            </a:r>
            <a:r>
              <a:rPr dirty="0"/>
              <a:t>&gt;();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ایجاد مدل‌های مرتبط با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ApplicationUser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سایر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IdentityUser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ارث‌بری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هستند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ارث‌بری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IdentityUser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IdentityRole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افزودن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فیلدهای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4458272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class </a:t>
            </a:r>
            <a:r>
              <a:rPr dirty="0" err="1"/>
              <a:t>ApplicationUser</a:t>
            </a:r>
            <a:r>
              <a:rPr dirty="0"/>
              <a:t> : </a:t>
            </a:r>
            <a:r>
              <a:rPr dirty="0" err="1"/>
              <a:t>IdentityUser</a:t>
            </a: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public string </a:t>
            </a:r>
            <a:r>
              <a:rPr dirty="0" err="1"/>
              <a:t>FullName</a:t>
            </a:r>
            <a:r>
              <a:rPr dirty="0"/>
              <a:t> { get; set; }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پیکربندی مدیریت نقش‌ها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توسعه‌دهندگان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کمک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سطح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بخش‌های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اپلیکیشن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انجام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به‌صورت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سپس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اختصاص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دهید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اپلیکیشن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ختصاص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نقش‌ها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Attribute‌ها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584967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await </a:t>
            </a:r>
            <a:r>
              <a:rPr dirty="0" err="1"/>
              <a:t>roleManager.CreateAsync</a:t>
            </a:r>
            <a:r>
              <a:rPr dirty="0"/>
              <a:t>(new </a:t>
            </a:r>
            <a:r>
              <a:rPr dirty="0" err="1"/>
              <a:t>IdentityRole</a:t>
            </a:r>
            <a:r>
              <a:rPr dirty="0"/>
              <a:t>("Admin"));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await </a:t>
            </a:r>
            <a:r>
              <a:rPr dirty="0" err="1"/>
              <a:t>userManager.AddToRoleAsync</a:t>
            </a:r>
            <a:r>
              <a:rPr dirty="0"/>
              <a:t>(user, "Admin");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تنظیم احراز هویت و سیاست امنیتی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امنیتی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احراز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هویت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بسیار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مهم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و Authorization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Authorization Policy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دسترسی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Claims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سیاست‌های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پیشرفته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734047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services.AddAuthorization</a:t>
            </a:r>
            <a:r>
              <a:rPr dirty="0"/>
              <a:t>(options =&gt; 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</a:t>
            </a:r>
            <a:r>
              <a:rPr dirty="0" err="1"/>
              <a:t>options.AddPolicy</a:t>
            </a:r>
            <a:r>
              <a:rPr dirty="0"/>
              <a:t>("</a:t>
            </a:r>
            <a:r>
              <a:rPr dirty="0" err="1"/>
              <a:t>AdminOnly</a:t>
            </a:r>
            <a:r>
              <a:rPr dirty="0"/>
              <a:t>", policy =&gt; </a:t>
            </a:r>
            <a:r>
              <a:rPr dirty="0" err="1"/>
              <a:t>policy.RequireRole</a:t>
            </a:r>
            <a:r>
              <a:rPr dirty="0"/>
              <a:t>("Admin"));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});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3898</Words>
  <Application>Microsoft Office PowerPoint</Application>
  <PresentationFormat>Widescreen</PresentationFormat>
  <Paragraphs>543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Aptos</vt:lpstr>
      <vt:lpstr>Arial</vt:lpstr>
      <vt:lpstr>Arial Unicode MS</vt:lpstr>
      <vt:lpstr>Calibri</vt:lpstr>
      <vt:lpstr>Consolas</vt:lpstr>
      <vt:lpstr>Vazirmatn Black</vt:lpstr>
      <vt:lpstr>Vazirmatn Light</vt:lpstr>
      <vt:lpstr>Office Theme</vt:lpstr>
      <vt:lpstr>PowerPoint Presentation</vt:lpstr>
      <vt:lpstr>Identity  در .net Core</vt:lpstr>
      <vt:lpstr>راه اندازی identity</vt:lpstr>
      <vt:lpstr>مقدمه‌ای بر Identity در ASP.NET Core</vt:lpstr>
      <vt:lpstr>نصب و پیکربندی Identity</vt:lpstr>
      <vt:lpstr>افزودن Identity به پروژه</vt:lpstr>
      <vt:lpstr>ایجاد مدل‌های مرتبط با Identity</vt:lpstr>
      <vt:lpstr>پیکربندی مدیریت نقش‌ها</vt:lpstr>
      <vt:lpstr>تنظیم احراز هویت و سیاست امنیتی</vt:lpstr>
      <vt:lpstr>شخصی سازی entity های identity</vt:lpstr>
      <vt:lpstr>شخصی‌سازی Entityهای Identity</vt:lpstr>
      <vt:lpstr>پیکربندی دیتابیس برای Entityهای شخصی‌سازی شده</vt:lpstr>
      <vt:lpstr>اعمال Migration برای Entityهای شخصی‌سازی شده</vt:lpstr>
      <vt:lpstr>ثبت نام کاربران</vt:lpstr>
      <vt:lpstr>ایجاد فرم ثبت نام کاربر</vt:lpstr>
      <vt:lpstr>مدیریت خطاهای ثبت‌نام</vt:lpstr>
      <vt:lpstr>ورود به حساب کاربری</vt:lpstr>
      <vt:lpstr>ایجاد صفحه ورود به حساب کاربری</vt:lpstr>
      <vt:lpstr>اعتبارسنجی و مدیریت خطاها</vt:lpstr>
      <vt:lpstr>مدیریت کاربران</vt:lpstr>
      <vt:lpstr>تنظیمات Password و Lockout</vt:lpstr>
      <vt:lpstr>ایجاد و مدیریت کاربران</vt:lpstr>
      <vt:lpstr>نقش‌ها و مدیریت دسترسی</vt:lpstr>
      <vt:lpstr>مدیریت Role ها</vt:lpstr>
      <vt:lpstr>مدیریت Role ها</vt:lpstr>
      <vt:lpstr>Authorization  بر اساس Role ها</vt:lpstr>
      <vt:lpstr>مدیریت Role  و User  در Database</vt:lpstr>
      <vt:lpstr>مدیریت پیشرفته Role ها</vt:lpstr>
      <vt:lpstr>تنظیمات Identity</vt:lpstr>
      <vt:lpstr>تنظیمات اولیه Identity</vt:lpstr>
      <vt:lpstr>پیکربندی Password و تنظیمات امنیت</vt:lpstr>
      <vt:lpstr>فعال‌سازی Role-based Authorization</vt:lpstr>
      <vt:lpstr>سفارشی‌سازی مدل کاربر</vt:lpstr>
      <vt:lpstr>آشنایی با Claims</vt:lpstr>
      <vt:lpstr>Claim  چیست؟</vt:lpstr>
      <vt:lpstr>ساختار Claims</vt:lpstr>
      <vt:lpstr>ایجاد Claims در ASP.NET Core</vt:lpstr>
      <vt:lpstr>کاربرد Claims</vt:lpstr>
      <vt:lpstr>کار با ClaimsPrincipal</vt:lpstr>
      <vt:lpstr>نحوه افزودن Claims سفارشی</vt:lpstr>
      <vt:lpstr>آشنایی با Authorize</vt:lpstr>
      <vt:lpstr>آشنایی با Authorize در ASP.NET Core</vt:lpstr>
      <vt:lpstr>تفاوت بین Role-based و Policy-based Authorization</vt:lpstr>
      <vt:lpstr>استفاده از Claims برای Authorization</vt:lpstr>
      <vt:lpstr>اعمال Authorize در کنترلرها و اکشن‌ها</vt:lpstr>
      <vt:lpstr>Authorize بر اساس Claim ها</vt:lpstr>
      <vt:lpstr>تحلیل عملکرد Authorize بر اساس Claim ها</vt:lpstr>
      <vt:lpstr>Authorize بر اساس Policy</vt:lpstr>
      <vt:lpstr>مفهوم Policy در Authorize</vt:lpstr>
      <vt:lpstr>افزودن Policy به Middleware</vt:lpstr>
      <vt:lpstr>ایجاد Policy‌های پیچیده با شرایط سفارشی</vt:lpstr>
      <vt:lpstr>استفاده از چند Policy به صورت ترکیبی</vt:lpstr>
      <vt:lpstr>استفاده از Handler‌های سفارشی برای Policy</vt:lpstr>
      <vt:lpstr>Authorize بر اساس Resource ها</vt:lpstr>
      <vt:lpstr>مدیریت دسترسی بر اساس Resource ها</vt:lpstr>
      <vt:lpstr>ایجاد و استفاده از Handler‌های سفارشی</vt:lpstr>
      <vt:lpstr>اعمال سیاست‌های ترکیبی در دسترسی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131</cp:revision>
  <dcterms:created xsi:type="dcterms:W3CDTF">2024-10-05T09:48:47Z</dcterms:created>
  <dcterms:modified xsi:type="dcterms:W3CDTF">2025-04-14T14:13:03Z</dcterms:modified>
</cp:coreProperties>
</file>