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7" r:id="rId4"/>
    <p:sldId id="264" r:id="rId5"/>
    <p:sldId id="260" r:id="rId6"/>
    <p:sldId id="273" r:id="rId7"/>
    <p:sldId id="266" r:id="rId8"/>
    <p:sldId id="267" r:id="rId9"/>
    <p:sldId id="268" r:id="rId10"/>
    <p:sldId id="269" r:id="rId11"/>
    <p:sldId id="270" r:id="rId12"/>
    <p:sldId id="274" r:id="rId13"/>
    <p:sldId id="275" r:id="rId14"/>
    <p:sldId id="278" r:id="rId15"/>
    <p:sldId id="276" r:id="rId16"/>
    <p:sldId id="277" r:id="rId17"/>
    <p:sldId id="271" r:id="rId18"/>
    <p:sldId id="282" r:id="rId19"/>
    <p:sldId id="279" r:id="rId20"/>
    <p:sldId id="280" r:id="rId21"/>
    <p:sldId id="281" r:id="rId22"/>
    <p:sldId id="272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7E9B034-93A6-46D9-8F69-A66F21A7CDF9}" type="datetimeFigureOut">
              <a:rPr lang="fa-IR" smtClean="0"/>
              <a:t>05/06/1446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609C678-96EE-469F-824E-D578DE7BC1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438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9C678-96EE-469F-824E-D578DE7BC13D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096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8C32-9181-B7B1-34A8-C4A5B1F5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ACD24-36ED-52F4-3DAB-8CA4ADD80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CA10C-93D9-51F3-21B7-BB8A9BDB1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65697-A6EC-8DC1-1E8D-6FDD3F42D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9C678-96EE-469F-824E-D578DE7BC13D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685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0CA13-56EC-A6BA-B54C-3BFAD2D5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5DFDA-6E2A-09E4-384F-67890152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E2E8-E456-CCFD-5C86-A5C89C23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کاربرد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base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E59D-7207-CD3F-0895-98818163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کلمه کلیدی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base:</a:t>
            </a:r>
          </a:p>
          <a:p>
            <a:pPr marL="0" indent="0" algn="r" rtl="1">
              <a:buNone/>
            </a:pPr>
            <a:r>
              <a:rPr lang="en-US" sz="2000" dirty="0">
                <a:latin typeface="Vazirmatn" pitchFamily="2" charset="-78"/>
                <a:cs typeface="Vazirmatn" pitchFamily="2" charset="-78"/>
              </a:rPr>
              <a:t>   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دسترسی به اعضای کلاس والد از داخل کلاس فرزند استفاده می‌شود.</a:t>
            </a:r>
          </a:p>
          <a:p>
            <a:pPr algn="r" rtl="1"/>
            <a:endParaRPr lang="fa-IR" sz="20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DE592-744E-4497-DF40-FC1203C4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03" y="2550210"/>
            <a:ext cx="7745593" cy="35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0E1AB-A974-F82F-F78C-A33A1AFC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6DD1-555D-DD27-F660-11520A7D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کلاس‌های مهرموم شده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829F8-17AD-1BC0-BE5A-B303B3E4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کلاس‌های مهرموم شده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Sealed Classes):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)</a:t>
            </a:r>
            <a:endParaRPr lang="en-US" sz="1600" dirty="0">
              <a:latin typeface="Vazirmatn" pitchFamily="2" charset="-78"/>
              <a:cs typeface="Vazirmatn" pitchFamily="2" charset="-78"/>
            </a:endParaRPr>
          </a:p>
          <a:p>
            <a:pPr marL="0" indent="0" algn="r" rtl="1">
              <a:buNone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       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کلاس‌هایی که نمی‌توانند به عنوان کلاس والد استفاده شوند و از ارث‌بری جلوگیری می‌کنند.</a:t>
            </a:r>
            <a:endParaRPr lang="en-US" sz="16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127F6-6A91-71B2-D417-063B634C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24" y="2529119"/>
            <a:ext cx="6550352" cy="29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8A2C-B472-BA38-3773-E51F2B50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6017-1055-4876-D14B-9025DDF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متد سازنده 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Base Class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های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DA1C1-65F1-F889-E697-4AFC20C2B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متد سازنده:</a:t>
            </a:r>
          </a:p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متدهایی که هنگام ایجاد یک شیء از کلاس فراخوانی می‌شوند.</a:t>
            </a:r>
          </a:p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می‌توان از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base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برای فراخوانی سازنده کلاس والد استفاده کرد.</a:t>
            </a:r>
          </a:p>
          <a:p>
            <a:pPr marL="0" indent="0" algn="r" rtl="1">
              <a:buNone/>
            </a:pPr>
            <a:endParaRPr lang="fa-IR" sz="16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E5789-0F23-CAF0-BDD1-EB7AF9527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65" y="2913926"/>
            <a:ext cx="6765303" cy="27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50466-1AC5-4622-42B4-F5FFC31E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3E5A-778F-8EDB-0F53-6447DBC8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آشنایی با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Abstract Class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BC4C6-865A-2C65-1C16-23BB14D2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کلاس‌های انتزاعی:</a:t>
            </a:r>
          </a:p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    کلاس‌هایی که نمی‌توانند به طور مستقیم ایجاد شوند و می‌توانند متدهای انتزاعی (بدون پیاده‌سازی) داشته باشند.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70E04-15F6-3D51-9A34-2185ED0F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9" y="2846700"/>
            <a:ext cx="6022942" cy="23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BA3A7-91D6-E778-FCCB-95CC29588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281E-4821-540C-02EB-153C5517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Interface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ها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6758-CD69-6A28-6776-5B2F1DBA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1600" dirty="0">
                <a:latin typeface="Vazirmatn" pitchFamily="2" charset="-78"/>
                <a:cs typeface="Vazirmatn" pitchFamily="2" charset="-78"/>
              </a:rPr>
              <a:t> Interface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(رابط):</a:t>
            </a:r>
          </a:p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    مجموعه‌ای از متدها و ویژگی‌ها که کلاس‌ها باید آن‌ها را پیاده‌سازی کنند.</a:t>
            </a:r>
          </a:p>
          <a:p>
            <a:pPr marL="0" indent="0" algn="r" rtl="1"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    نمی‌تواند شامل پیاده‌سازی باشد.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3EE27-EA3C-4855-E5C9-1052B55EF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2" y="2903220"/>
            <a:ext cx="6406103" cy="26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8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FA60E-A0C8-C150-951F-F5C3B5B52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DB22-AC63-3499-D836-BE15865F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پیاده‌سازی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Interface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ها به صورت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Implicit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C6B9-491E-37C5-2EB9-501065B7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998" y="1825625"/>
            <a:ext cx="6008802" cy="435133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تعریف: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در پیاده‌سازی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Implicit،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متدهای اینترفیس به طور مستقیم در کلاس پیاده‌سازی می‌شوند و نیازی به نوع‌گذاری ندارند. این متدها به صورت عمومی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public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در دسترس هستند.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دسترس‌پذیری: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متدهای پیاده‌سازی‌شده به صورت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Implicit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به راحتی از طریق نوع کلاس قابل دسترسی هستند و نیازی به نوع‌گذاری نیست.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6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0ED69-2BB8-7B04-CE76-6C8BAF2C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"/>
          <a:stretch/>
        </p:blipFill>
        <p:spPr>
          <a:xfrm>
            <a:off x="212462" y="1690688"/>
            <a:ext cx="5241008" cy="40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1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03257-A6E6-8754-40E2-E722CC47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72C7-D839-9AB1-3F0D-FC184C60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پیاده‌سازی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Interface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ها به صورت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Explicit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FD58-4F29-5A0F-C2AD-6F4AAD8E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496" y="1825625"/>
            <a:ext cx="5622303" cy="435133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تعریف: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    در پیاده‌سازی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Explicit،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متدهای اینترفیس به طور خاص و با استفاده از نوع‌گذاری پیاده‌سازی می‌شوند. این متدها فقط از طریق نوع اینترفیس قابل دسترسی هستند و نمی‌توانند به عنوان متدهای عمومی کلاس فراخوانی شوند.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دسترس‌پذیری: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        متدهای پیاده‌سازی‌شده به صورت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Explicit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فقط زمانی قابل دسترسی هستند که شیء به نوع اینترفیس نسبت داده شود. در غیر این صورت، متدها از طریق نوع کلاس قابل دسترسی نیستند.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62C7B-5397-F37E-007F-C5E4A910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b="1796"/>
          <a:stretch/>
        </p:blipFill>
        <p:spPr>
          <a:xfrm>
            <a:off x="838200" y="1411059"/>
            <a:ext cx="5166674" cy="47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2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8FE9-FC4E-FA0A-31E9-04FB75ED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FF01-7D69-1FEF-0A91-E4C3B9A9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Generic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ها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54F98-646D-6841-EA34-F425C8DC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572" y="1825625"/>
            <a:ext cx="6791227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 تعریف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Generic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:</a:t>
            </a:r>
            <a:endParaRPr lang="en-US" sz="2000" dirty="0">
              <a:latin typeface="Vazirmatn" pitchFamily="2" charset="-78"/>
              <a:cs typeface="Vazirmatn" pitchFamily="2" charset="-78"/>
            </a:endParaRPr>
          </a:p>
          <a:p>
            <a:pPr marL="0" indent="0" algn="r" rtl="1">
              <a:buNone/>
            </a:pPr>
            <a:r>
              <a:rPr lang="en-US" sz="2000" dirty="0">
                <a:latin typeface="Vazirmatn" pitchFamily="2" charset="-78"/>
                <a:cs typeface="Vazirmatn" pitchFamily="2" charset="-78"/>
              </a:rPr>
              <a:t>Generic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ها به شما این امکان را می‌دهند که کلاس‌ها، متدها و رابط‌ها را با نوع‌های داده‌ای عمومی تعریف کنید.</a:t>
            </a:r>
          </a:p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مزایای استفاده از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Generic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ها:</a:t>
            </a:r>
          </a:p>
          <a:p>
            <a:pPr marL="0" indent="0" algn="r" rtl="1"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        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نوع ایمنی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: کاهش خطاهای زمان اجرا با بررسی نوع در زمان کامپایل.</a:t>
            </a:r>
          </a:p>
          <a:p>
            <a:pPr marL="0" indent="0" algn="r" rtl="1">
              <a:buNone/>
            </a:pPr>
            <a:r>
              <a:rPr lang="fa-IR" sz="1800" b="1" dirty="0">
                <a:latin typeface="Vazirmatn" pitchFamily="2" charset="-78"/>
                <a:cs typeface="Vazirmatn" pitchFamily="2" charset="-78"/>
              </a:rPr>
              <a:t>         کد تمیزتر و قابل نگهداری‌تر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: کاهش نیاز به نوشتن کد تکراری.</a:t>
            </a:r>
          </a:p>
          <a:p>
            <a:pPr marL="0" indent="0" algn="r" rtl="1"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        </a:t>
            </a:r>
            <a:r>
              <a:rPr lang="fa-IR" sz="1800" b="1" dirty="0">
                <a:latin typeface="Vazirmatn" pitchFamily="2" charset="-78"/>
                <a:cs typeface="Vazirmatn" pitchFamily="2" charset="-78"/>
              </a:rPr>
              <a:t>عملکرد بهتر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: جلوگیری از جعبه‌گذاری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Boxing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و بازگشت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Unboxing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در نوع‌های داده‌ای ارزش‌دار.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E6BF5-9042-540C-FB8D-4BD371DE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0" y="1429468"/>
            <a:ext cx="3611841" cy="4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F38C-0B00-5AB5-25F3-579D274F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5453-9098-C63D-E5FE-C276457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>
                <a:latin typeface="Vazirmatn Black" pitchFamily="2" charset="-78"/>
                <a:cs typeface="Vazirmatn Black" pitchFamily="2" charset="-78"/>
              </a:rPr>
              <a:t> Boxing &amp; </a:t>
            </a:r>
            <a:r>
              <a:rPr lang="en-US" dirty="0" err="1">
                <a:latin typeface="Vazirmatn Black" pitchFamily="2" charset="-78"/>
                <a:cs typeface="Vazirmatn Black" pitchFamily="2" charset="-78"/>
              </a:rPr>
              <a:t>UnBoxing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2D07-89E2-A2F8-8DE1-A3AB8A31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510" y="1825625"/>
            <a:ext cx="6461289" cy="435133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تعریف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Boxing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: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Boxing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فرآیندی است که در آن یک نوع داده‌ای ارزش‌دار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Value Type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به یک نوع داده‌ای مرجع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Reference Type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تبدیل می‌شود.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تعریف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Unboxing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: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1800" dirty="0">
                <a:latin typeface="Vazirmatn" pitchFamily="2" charset="-78"/>
                <a:cs typeface="Vazirmatn" pitchFamily="2" charset="-78"/>
              </a:rPr>
              <a:t> Unboxing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فرآیندی است که در آن یک نوع داده‌ای مرجع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Reference Type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به نوع داده‌ای ارزش‌دار 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Value Type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تبدیل می‌شود.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2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201C0-32BE-51E9-D25C-03376A602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6" y="1367075"/>
            <a:ext cx="4844150" cy="1919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85E77-E49D-60C3-4276-79EB0BC35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6" y="3421872"/>
            <a:ext cx="4844150" cy="188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D5C3F-2664-99B6-10FB-6F81584C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56A1-81E3-2109-2196-DBC2EDB4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مثال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Generic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E95E1-79C9-2227-42F2-5EE32C242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84" y="2170027"/>
            <a:ext cx="6456182" cy="2973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67E9B-C169-DA72-F4E6-375B78B3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3" y="2170028"/>
            <a:ext cx="4929137" cy="29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E05BF0-8D32-57C4-8EAF-ADE0778DE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b="1" dirty="0">
                <a:latin typeface="Vazirmatn Black" pitchFamily="2" charset="-78"/>
                <a:cs typeface="Vazirmatn Black" pitchFamily="2" charset="-78"/>
              </a:rPr>
              <a:t>برنامه‌نویسی شی‌گرا در 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C#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E4DAA4-0D29-A2BF-1EC7-F4EF4C684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Vazirmatn Black" pitchFamily="2" charset="-78"/>
                <a:cs typeface="Vazirmatn Black" pitchFamily="2" charset="-78"/>
              </a:rPr>
              <a:t>OOP (Object Oriented Programming)   in C#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73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5368-CD78-8A0C-EE12-F3863BCE5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A738-8816-C4C1-23BE-17570F29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>
                <a:latin typeface="Vazirmatn Black" pitchFamily="2" charset="-78"/>
                <a:cs typeface="Vazirmatn Black" pitchFamily="2" charset="-78"/>
              </a:rPr>
              <a:t>Generic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BCE25-66C3-6449-2531-8F0666719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1" y="1690688"/>
            <a:ext cx="8760987" cy="38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B5553-BB01-CCB0-BB07-0E45F16B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D368-89AC-14AB-CDB1-90A002BC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>
                <a:latin typeface="Vazirmatn Black" pitchFamily="2" charset="-78"/>
                <a:cs typeface="Vazirmatn Black" pitchFamily="2" charset="-78"/>
              </a:rPr>
              <a:t>Generic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B8C8-34D8-FE42-DC53-CA7E1BE4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825625"/>
            <a:ext cx="10882459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محدودیت‌های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Generic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:</a:t>
            </a:r>
            <a:endParaRPr lang="en-US" sz="2000" dirty="0">
              <a:latin typeface="Vazirmatn" pitchFamily="2" charset="-78"/>
              <a:cs typeface="Vazirmatn" pitchFamily="2" charset="-78"/>
            </a:endParaRPr>
          </a:p>
          <a:p>
            <a:pPr marL="0" indent="0" algn="r" rtl="1">
              <a:buNone/>
            </a:pPr>
            <a:r>
              <a:rPr lang="en-US" sz="2000" dirty="0">
                <a:latin typeface="Vazirmatn" pitchFamily="2" charset="-78"/>
                <a:cs typeface="Vazirmatn" pitchFamily="2" charset="-78"/>
              </a:rPr>
              <a:t>       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می‌توانید محدودیت‌هایی برای نوع‌های داده‌ای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Generic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تعیین کنید.</a:t>
            </a:r>
          </a:p>
          <a:p>
            <a:pPr marL="0" indent="0" algn="r" rtl="1">
              <a:buNone/>
            </a:pPr>
            <a:endParaRPr lang="fa-IR" sz="2000" dirty="0">
              <a:latin typeface="Vazirmatn" pitchFamily="2" charset="-78"/>
              <a:cs typeface="Vazirmatn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endParaRPr lang="fa-IR" sz="14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D4307-E6FF-E806-E305-AEDA64DD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4" y="2842133"/>
            <a:ext cx="6450389" cy="2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3743-502B-5B79-982B-F71E8612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1635A-F7C2-7BC6-19DC-B68018D07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3862"/>
          </a:xfrm>
        </p:spPr>
        <p:txBody>
          <a:bodyPr/>
          <a:lstStyle/>
          <a:p>
            <a:r>
              <a:rPr lang="fa-IR" b="1">
                <a:latin typeface="Vazirmatn Black" pitchFamily="2" charset="-78"/>
                <a:cs typeface="Vazirmatn Black" pitchFamily="2" charset="-78"/>
              </a:rPr>
              <a:t>نتیجه گیری</a:t>
            </a:r>
            <a:endParaRPr lang="fa-IR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19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C25A4-2EB0-00A0-D19C-104F1704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latin typeface="Vazirmatn Black" pitchFamily="2" charset="-78"/>
                <a:cs typeface="Vazirmatn Black" pitchFamily="2" charset="-78"/>
              </a:rPr>
              <a:t>معرفی شئ‌گرایی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latin typeface="Vazirmatn" pitchFamily="2" charset="-78"/>
                <a:cs typeface="Vazirmatn" pitchFamily="2" charset="-78"/>
              </a:rPr>
              <a:t> تعریف: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برنامه‌نویسی شی‌گرا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OOP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یک پارادایم برنامه‌نویسی است که بر اساس مفهوم “اشیاء” بنا شده است.</a:t>
            </a:r>
          </a:p>
          <a:p>
            <a:pPr algn="r" rtl="1"/>
            <a:r>
              <a:rPr lang="fa-IR" sz="2000" dirty="0">
                <a:latin typeface="Vazirmatn" pitchFamily="2" charset="-78"/>
                <a:cs typeface="Vazirmatn" pitchFamily="2" charset="-78"/>
              </a:rPr>
              <a:t>    ویژگی‌ها: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استفاده از کلاس‌ها و اشیاء برای مدل‌سازی دنیای واقعی.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تسهیل در توسعه، نگهداری و مقیاس‌پذیری نرم‌افزارها.</a:t>
            </a:r>
            <a:endParaRPr lang="en-US" sz="16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4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3828-CE3D-2CFB-3C9B-1198DB33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7C7-7443-408F-989E-2A65B34A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>
                <a:latin typeface="Vazirmatn Black" pitchFamily="2" charset="-78"/>
                <a:cs typeface="Vazirmatn Black" pitchFamily="2" charset="-78"/>
              </a:rPr>
              <a:t>اصول شئ‌گرایی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A50FC-5B8A-2442-4119-5648ED1A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>
                <a:latin typeface="Vazirmatn" pitchFamily="2" charset="-78"/>
                <a:cs typeface="Vazirmatn" pitchFamily="2" charset="-78"/>
              </a:rPr>
              <a:t>چهار اصل اصلی </a:t>
            </a:r>
            <a:r>
              <a:rPr lang="en-US" sz="2000">
                <a:latin typeface="Vazirmatn" pitchFamily="2" charset="-78"/>
                <a:cs typeface="Vazirmatn" pitchFamily="2" charset="-78"/>
              </a:rPr>
              <a:t>OOP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:</a:t>
            </a:r>
          </a:p>
          <a:p>
            <a:pPr algn="r" rtl="1"/>
            <a:r>
              <a:rPr lang="en-US" sz="2000">
                <a:latin typeface="Vazirmatn" pitchFamily="2" charset="-78"/>
                <a:cs typeface="Vazirmatn" pitchFamily="2" charset="-78"/>
              </a:rPr>
              <a:t>  Encapsulation </a:t>
            </a:r>
            <a:r>
              <a:rPr lang="fa-IR" sz="2000">
                <a:latin typeface="Vazirmatn" pitchFamily="2" charset="-78"/>
                <a:cs typeface="Vazirmatn" pitchFamily="2" charset="-78"/>
              </a:rPr>
              <a:t>(پنهان‌سازی): مخفی کردن جزئیات داخلی و فقط ارائه رابط‌های عمومی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/>
            <a:r>
              <a:rPr lang="en-US" sz="2000">
                <a:latin typeface="Vazirmatn" pitchFamily="2" charset="-78"/>
                <a:cs typeface="Vazirmatn" pitchFamily="2" charset="-78"/>
              </a:rPr>
              <a:t>Inheritance </a:t>
            </a:r>
            <a:r>
              <a:rPr lang="fa-IR" sz="2000">
                <a:latin typeface="Vazirmatn" pitchFamily="2" charset="-78"/>
                <a:cs typeface="Vazirmatn" pitchFamily="2" charset="-78"/>
              </a:rPr>
              <a:t> (ارث‌بری): امکان ایجاد کلاس‌های جدید بر اساس کلاس‌های موجود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/>
            <a:r>
              <a:rPr lang="fa-IR" sz="200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2000">
                <a:latin typeface="Vazirmatn" pitchFamily="2" charset="-78"/>
                <a:cs typeface="Vazirmatn" pitchFamily="2" charset="-78"/>
              </a:rPr>
              <a:t>Polymorphism</a:t>
            </a:r>
            <a:r>
              <a:rPr lang="fa-IR" sz="2000">
                <a:latin typeface="Vazirmatn" pitchFamily="2" charset="-78"/>
                <a:cs typeface="Vazirmatn" pitchFamily="2" charset="-78"/>
              </a:rPr>
              <a:t> (چندریختی): توانایی استفاده از یک رابط برای اشیاء مختلف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algn="r" rtl="1"/>
            <a:r>
              <a:rPr lang="en-US" sz="2000">
                <a:latin typeface="Vazirmatn" pitchFamily="2" charset="-78"/>
                <a:cs typeface="Vazirmatn" pitchFamily="2" charset="-78"/>
              </a:rPr>
              <a:t>Abstraction</a:t>
            </a:r>
            <a:r>
              <a:rPr lang="fa-IR" sz="2000">
                <a:latin typeface="Vazirmatn" pitchFamily="2" charset="-78"/>
                <a:cs typeface="Vazirmatn" pitchFamily="2" charset="-78"/>
              </a:rPr>
              <a:t> (انتزاع): ساده‌سازی پیچیدگی‌ها با تمرکز بر ویژگی‌های مهم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  <a:endParaRPr lang="en-US" sz="20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7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en-US" sz="4000">
                <a:latin typeface="Vazirmatn Black" pitchFamily="2" charset="-78"/>
                <a:cs typeface="Vazirmatn Black" pitchFamily="2" charset="-78"/>
              </a:rPr>
              <a:t>Object </a:t>
            </a:r>
            <a:r>
              <a:rPr lang="fa-IR" sz="4000">
                <a:latin typeface="Vazirmatn Black" pitchFamily="2" charset="-78"/>
                <a:cs typeface="Vazirmatn Black" pitchFamily="2" charset="-78"/>
              </a:rPr>
              <a:t>و </a:t>
            </a:r>
            <a:r>
              <a:rPr lang="en-US" sz="4000">
                <a:latin typeface="Vazirmatn Black" pitchFamily="2" charset="-78"/>
                <a:cs typeface="Vazirmatn Black" pitchFamily="2" charset="-78"/>
              </a:rPr>
              <a:t>Aggregation </a:t>
            </a:r>
            <a:r>
              <a:rPr lang="fa-IR" sz="4000">
                <a:latin typeface="Vazirmatn Black" pitchFamily="2" charset="-78"/>
                <a:cs typeface="Vazirmatn Black" pitchFamily="2" charset="-78"/>
              </a:rPr>
              <a:t>در سی شارپ</a:t>
            </a:r>
            <a:endParaRPr lang="en-US" sz="40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000" dirty="0">
                <a:latin typeface="Vazirmatn" pitchFamily="2" charset="-78"/>
                <a:cs typeface="Vazirmatn" pitchFamily="2" charset="-78"/>
              </a:rPr>
              <a:t>Object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(شی):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نمونه‌ای از یک کلاس که شامل داده‌ها (خصوصیات) و متدها (عملکردها) است.</a:t>
            </a:r>
          </a:p>
          <a:p>
            <a:pPr algn="r" rtl="1"/>
            <a:r>
              <a:rPr lang="en-US" sz="2000" dirty="0">
                <a:latin typeface="Vazirmatn" pitchFamily="2" charset="-78"/>
                <a:cs typeface="Vazirmatn" pitchFamily="2" charset="-78"/>
              </a:rPr>
              <a:t>Aggregation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(تجمع):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نوعی رابطه بین اشیاء که در آن یک شی می‌تواند شامل اشیاء دیگری باشد.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مثال: یک کلاس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Library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می‌تواند شامل چندین شیء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Book.</a:t>
            </a:r>
          </a:p>
        </p:txBody>
      </p:sp>
    </p:spTree>
    <p:extLst>
      <p:ext uri="{BB962C8B-B14F-4D97-AF65-F5344CB8AC3E}">
        <p14:creationId xmlns:p14="http://schemas.microsoft.com/office/powerpoint/2010/main" val="7188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E443-5C9B-EFF1-7D67-F8CCFBB9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B409-AC35-53CC-12FC-ECDBB015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en-US" sz="4000" dirty="0">
                <a:latin typeface="Vazirmatn Black" pitchFamily="2" charset="-78"/>
                <a:cs typeface="Vazirmatn Black" pitchFamily="2" charset="-78"/>
              </a:rPr>
              <a:t>Object </a:t>
            </a:r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و </a:t>
            </a:r>
            <a:r>
              <a:rPr lang="en-US" sz="4000" dirty="0">
                <a:latin typeface="Vazirmatn Black" pitchFamily="2" charset="-78"/>
                <a:cs typeface="Vazirmatn Black" pitchFamily="2" charset="-78"/>
              </a:rPr>
              <a:t>Aggregation </a:t>
            </a:r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در سی شارپ</a:t>
            </a:r>
            <a:endParaRPr lang="en-US" sz="40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D221-8130-4D1B-1C73-79E7F094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000" dirty="0">
                <a:latin typeface="Vazirmatn" pitchFamily="2" charset="-78"/>
                <a:cs typeface="Vazirmatn" pitchFamily="2" charset="-78"/>
              </a:rPr>
              <a:t>Object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(شی):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نمونه‌ای از یک کلاس که شامل داده‌ها (خصوصیات) و متدها (عملکردها) است.</a:t>
            </a:r>
          </a:p>
          <a:p>
            <a:pPr algn="r" rtl="1"/>
            <a:r>
              <a:rPr lang="en-US" sz="2000" dirty="0">
                <a:latin typeface="Vazirmatn" pitchFamily="2" charset="-78"/>
                <a:cs typeface="Vazirmatn" pitchFamily="2" charset="-78"/>
              </a:rPr>
              <a:t>Aggregation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(تجمع):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نوعی رابطه بین اشیاء که در آن یک شی می‌تواند شامل اشیاء دیگری باشد.</a:t>
            </a:r>
          </a:p>
          <a:p>
            <a:pPr lvl="1" algn="r" rtl="1"/>
            <a:r>
              <a:rPr lang="fa-IR" sz="1600" dirty="0">
                <a:latin typeface="Vazirmatn" pitchFamily="2" charset="-78"/>
                <a:cs typeface="Vazirmatn" pitchFamily="2" charset="-78"/>
              </a:rPr>
              <a:t>مثال: یک کلاس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Library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می‌تواند شامل چندین شیء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Book.</a:t>
            </a:r>
          </a:p>
        </p:txBody>
      </p:sp>
    </p:spTree>
    <p:extLst>
      <p:ext uri="{BB962C8B-B14F-4D97-AF65-F5344CB8AC3E}">
        <p14:creationId xmlns:p14="http://schemas.microsoft.com/office/powerpoint/2010/main" val="143274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A58A6-B90F-C3C9-4155-5DF8FA57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6B95-090E-C0F2-C944-A469D6FE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Entity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2EB2-6512-1EC5-CB93-D358D62E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000" dirty="0">
                <a:latin typeface="Vazirmatn" pitchFamily="2" charset="-78"/>
                <a:cs typeface="Vazirmatn" pitchFamily="2" charset="-78"/>
              </a:rPr>
              <a:t> Entity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(موجودیت):</a:t>
            </a:r>
          </a:p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        نماینده یک شیء در دنیای واقعی که دارای ویژگی‌ها و رفتارهای خاص است.</a:t>
            </a:r>
          </a:p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        معمولاً در برنامه‌های کاربردی برای مدل‌سازی داده‌ها استفاده می‌شود.</a:t>
            </a:r>
          </a:p>
        </p:txBody>
      </p:sp>
    </p:spTree>
    <p:extLst>
      <p:ext uri="{BB962C8B-B14F-4D97-AF65-F5344CB8AC3E}">
        <p14:creationId xmlns:p14="http://schemas.microsoft.com/office/powerpoint/2010/main" val="342415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E986-769C-3800-3999-0F7A17205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2D5A-FCE6-A6E6-B69A-A18338A0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ارث‌بری 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119D-9215-18FB-B366-86019522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ارث‌بری به کلاس‌ها اجازه می‌دهد تا ویژگی‌ها و متدهای کلاس‌های دیگر را به ارث ببرند.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93C63-3AB9-EAFE-9A9F-0F3A4340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5" y="2171507"/>
            <a:ext cx="9766290" cy="40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E8E4F-D823-64F6-1CB9-006C2985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CC99-9C95-1E73-8BEC-7A6DC2B1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آشنایی با متدهای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Virtual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سی شارپ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AE40-74C8-CDCB-4258-AA31D63B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 متدهای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Virtual:</a:t>
            </a:r>
          </a:p>
          <a:p>
            <a:pPr marL="0" indent="0" algn="r" rtl="1">
              <a:buNone/>
            </a:pPr>
            <a:r>
              <a:rPr lang="en-US" sz="2000" dirty="0">
                <a:latin typeface="Vazirmatn" pitchFamily="2" charset="-78"/>
                <a:cs typeface="Vazirmatn" pitchFamily="2" charset="-78"/>
              </a:rPr>
              <a:t>       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متدهایی که می‌توانند در کلاس‌های فرزند بازنویسی شوند.</a:t>
            </a:r>
          </a:p>
          <a:p>
            <a:pPr marL="0" indent="0" algn="r" rtl="1">
              <a:buNone/>
            </a:pPr>
            <a:r>
              <a:rPr lang="fa-IR" sz="2000" dirty="0">
                <a:latin typeface="Vazirmatn" pitchFamily="2" charset="-78"/>
                <a:cs typeface="Vazirmatn" pitchFamily="2" charset="-78"/>
              </a:rPr>
              <a:t>        با استفاده از کلمه کلیدی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virtual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تعریف می‌شوند.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18CF4-1F7F-2102-93A8-BF6B19F7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36" y="2962260"/>
            <a:ext cx="8418136" cy="21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793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برنامه‌نویسی شی‌گرا در C#</vt:lpstr>
      <vt:lpstr>معرفی شئ‌گرایی در سی شارپ</vt:lpstr>
      <vt:lpstr>اصول شئ‌گرایی در سی شارپ</vt:lpstr>
      <vt:lpstr>آشنایی با Object و Aggregation در سی شارپ</vt:lpstr>
      <vt:lpstr>آشنایی با Object و Aggregation در سی شارپ</vt:lpstr>
      <vt:lpstr>آشنایی با  Entity در سی شارپ</vt:lpstr>
      <vt:lpstr>ارث‌بری در سی شارپ</vt:lpstr>
      <vt:lpstr>آشنایی با متدهای Virtual در سی شارپ</vt:lpstr>
      <vt:lpstr>کاربردbase  در سی شارپ</vt:lpstr>
      <vt:lpstr>کلاس‌های مهرموم شده در سی شارپ</vt:lpstr>
      <vt:lpstr>متد سازنده در Base Classهای سی شارپ</vt:lpstr>
      <vt:lpstr>آشنایی باAbstract Class سی شارپ</vt:lpstr>
      <vt:lpstr>آشنایی با Interface ها در سی شارپ</vt:lpstr>
      <vt:lpstr>پیاده‌سازی Interface ها به صورت Implicit</vt:lpstr>
      <vt:lpstr>پیاده‌سازی Interface ها به صورت Explicit</vt:lpstr>
      <vt:lpstr>آشنایی با Generic ها در سی شارپ</vt:lpstr>
      <vt:lpstr> Boxing &amp; UnBoxing</vt:lpstr>
      <vt:lpstr>مثال Generic در سی شارپ</vt:lpstr>
      <vt:lpstr>Generic Methods</vt:lpstr>
      <vt:lpstr>Generic Constraints</vt:lpstr>
      <vt:lpstr>نتیجه 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17</cp:revision>
  <dcterms:created xsi:type="dcterms:W3CDTF">2024-10-05T09:48:47Z</dcterms:created>
  <dcterms:modified xsi:type="dcterms:W3CDTF">2024-12-06T17:08:41Z</dcterms:modified>
</cp:coreProperties>
</file>